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89" r:id="rId3"/>
    <p:sldId id="316" r:id="rId4"/>
    <p:sldId id="259" r:id="rId5"/>
    <p:sldId id="294" r:id="rId6"/>
    <p:sldId id="290" r:id="rId7"/>
    <p:sldId id="292" r:id="rId8"/>
    <p:sldId id="291" r:id="rId9"/>
    <p:sldId id="293" r:id="rId10"/>
    <p:sldId id="306" r:id="rId11"/>
    <p:sldId id="300" r:id="rId12"/>
    <p:sldId id="262" r:id="rId13"/>
    <p:sldId id="313" r:id="rId14"/>
    <p:sldId id="315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1pPr>
    <a:lvl2pPr marL="0" marR="0" indent="3429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2pPr>
    <a:lvl3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3pPr>
    <a:lvl4pPr marL="0" marR="0" indent="10287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4pPr>
    <a:lvl5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5pPr>
    <a:lvl6pPr marL="0" marR="0" indent="17145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6pPr>
    <a:lvl7pPr marL="0" marR="0" indent="2057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7pPr>
    <a:lvl8pPr marL="0" marR="0" indent="24003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8pPr>
    <a:lvl9pPr marL="0" marR="0" indent="2743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30" d="100"/>
          <a:sy n="30" d="100"/>
        </p:scale>
        <p:origin x="-996" y="-186"/>
      </p:cViewPr>
      <p:guideLst>
        <p:guide orient="horz" pos="6192"/>
        <p:guide pos="104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97650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ínea"/>
          <p:cNvSpPr/>
          <p:nvPr/>
        </p:nvSpPr>
        <p:spPr>
          <a:xfrm flipV="1">
            <a:off x="191081" y="6679511"/>
            <a:ext cx="24001838" cy="2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6" name="LogoKdPof.pdf" descr="LogoKdPof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924" y="318310"/>
            <a:ext cx="2767261" cy="278688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382163" y="7070851"/>
            <a:ext cx="23619675" cy="44648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444444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3600"/>
            </a:lvl2pPr>
            <a:lvl3pPr marL="0" indent="0" algn="r">
              <a:lnSpc>
                <a:spcPct val="100000"/>
              </a:lnSpc>
              <a:spcBef>
                <a:spcPts val="0"/>
              </a:spcBef>
              <a:buSzTx/>
              <a:buNone/>
              <a:defRPr sz="3600"/>
            </a:lvl3pPr>
            <a:lvl4pPr marL="0" indent="0" algn="r">
              <a:lnSpc>
                <a:spcPct val="100000"/>
              </a:lnSpc>
              <a:spcBef>
                <a:spcPts val="0"/>
              </a:spcBef>
              <a:buSzTx/>
              <a:buNone/>
              <a:defRPr sz="3600"/>
            </a:lvl4pPr>
            <a:lvl5pPr marL="0" indent="0" algn="r">
              <a:lnSpc>
                <a:spcPct val="100000"/>
              </a:lnSpc>
              <a:spcBef>
                <a:spcPts val="0"/>
              </a:spcBef>
              <a:buSzTx/>
              <a:buNone/>
              <a:defRPr sz="3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0300156" y="12930187"/>
            <a:ext cx="409779" cy="415875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6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ínea"/>
          <p:cNvSpPr/>
          <p:nvPr userDrawn="1"/>
        </p:nvSpPr>
        <p:spPr>
          <a:xfrm flipV="1">
            <a:off x="2557857" y="2424153"/>
            <a:ext cx="21354781" cy="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ínea"/>
          <p:cNvSpPr/>
          <p:nvPr userDrawn="1"/>
        </p:nvSpPr>
        <p:spPr>
          <a:xfrm flipV="1">
            <a:off x="558799" y="12537251"/>
            <a:ext cx="22231568" cy="24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4" name="LogoKdPof.pdf" descr="LogoKdPof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8800" y="482830"/>
            <a:ext cx="1312008" cy="132131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2557857" y="482830"/>
            <a:ext cx="21592663" cy="1160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b"/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558800" y="2459849"/>
            <a:ext cx="22231568" cy="10041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>
            <a:lvl2pPr marL="808181" indent="-363681">
              <a:lnSpc>
                <a:spcPct val="80000"/>
              </a:lnSpc>
              <a:spcBef>
                <a:spcPts val="1900"/>
              </a:spcBef>
              <a:defRPr sz="3000">
                <a:solidFill>
                  <a:srgbClr val="444444"/>
                </a:solidFill>
              </a:defRPr>
            </a:lvl2pPr>
            <a:lvl3pPr marL="1244600" indent="-355600">
              <a:lnSpc>
                <a:spcPct val="80000"/>
              </a:lnSpc>
              <a:spcBef>
                <a:spcPts val="1400"/>
              </a:spcBef>
              <a:defRPr sz="2400">
                <a:solidFill>
                  <a:srgbClr val="444444"/>
                </a:solidFill>
              </a:defRPr>
            </a:lvl3pPr>
            <a:lvl4pPr marL="1689100" indent="-355600">
              <a:lnSpc>
                <a:spcPct val="80000"/>
              </a:lnSpc>
              <a:spcBef>
                <a:spcPts val="1400"/>
              </a:spcBef>
              <a:defRPr sz="2400">
                <a:solidFill>
                  <a:srgbClr val="444444"/>
                </a:solidFill>
              </a:defRPr>
            </a:lvl4pPr>
            <a:lvl5pPr marL="2133600" indent="-355600">
              <a:lnSpc>
                <a:spcPct val="80000"/>
              </a:lnSpc>
              <a:spcBef>
                <a:spcPts val="1400"/>
              </a:spcBef>
              <a:defRPr sz="2400">
                <a:solidFill>
                  <a:srgbClr val="444444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446370" y="12834086"/>
            <a:ext cx="466269" cy="477953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r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69276" marR="0" indent="-369276" algn="l" defTabSz="821531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0918" marR="0" indent="-436418" algn="l" defTabSz="821531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422400" marR="0" indent="-533400" algn="l" defTabSz="821531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866900" marR="0" indent="-533400" algn="l" defTabSz="821531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311400" marR="0" indent="-533400" algn="l" defTabSz="821531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755900" marR="0" indent="-533400" algn="l" defTabSz="821531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200400" marR="0" indent="-533400" algn="l" defTabSz="821531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644900" marR="0" indent="-533400" algn="l" defTabSz="821531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89400" marR="0" indent="-533400" algn="l" defTabSz="821531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erpo"/>
          <p:cNvSpPr txBox="1">
            <a:spLocks noGrp="1"/>
          </p:cNvSpPr>
          <p:nvPr>
            <p:ph type="subTitle" sz="half" idx="1"/>
          </p:nvPr>
        </p:nvSpPr>
        <p:spPr>
          <a:xfrm>
            <a:off x="2318834" y="8258446"/>
            <a:ext cx="18858406" cy="4634029"/>
          </a:xfrm>
          <a:prstGeom prst="rect">
            <a:avLst/>
          </a:prstGeom>
        </p:spPr>
        <p:txBody>
          <a:bodyPr/>
          <a:lstStyle/>
          <a:p>
            <a:pPr defTabSz="1828800">
              <a:spcBef>
                <a:spcPts val="800"/>
              </a:spcBef>
              <a:defRPr sz="3200">
                <a:solidFill>
                  <a:srgbClr val="000000"/>
                </a:solidFill>
              </a:defRPr>
            </a:pPr>
            <a:endParaRPr/>
          </a:p>
          <a:p>
            <a:endParaRPr/>
          </a:p>
        </p:txBody>
      </p:sp>
      <p:sp>
        <p:nvSpPr>
          <p:cNvPr id="46" name="Texto"/>
          <p:cNvSpPr txBox="1"/>
          <p:nvPr/>
        </p:nvSpPr>
        <p:spPr>
          <a:xfrm>
            <a:off x="4047321" y="11814188"/>
            <a:ext cx="155576" cy="498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47" name="Texto"/>
          <p:cNvSpPr txBox="1"/>
          <p:nvPr/>
        </p:nvSpPr>
        <p:spPr>
          <a:xfrm>
            <a:off x="3637623" y="4603225"/>
            <a:ext cx="155576" cy="498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48" name="Texto"/>
          <p:cNvSpPr txBox="1"/>
          <p:nvPr/>
        </p:nvSpPr>
        <p:spPr>
          <a:xfrm>
            <a:off x="18734606" y="-20789"/>
            <a:ext cx="155576" cy="498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49" name="Optical Ethernet for EV"/>
          <p:cNvSpPr txBox="1">
            <a:spLocks noGrp="1"/>
          </p:cNvSpPr>
          <p:nvPr>
            <p:ph type="ctrTitle" idx="4294967295"/>
          </p:nvPr>
        </p:nvSpPr>
        <p:spPr>
          <a:xfrm>
            <a:off x="1549754" y="6983715"/>
            <a:ext cx="16946349" cy="1517453"/>
          </a:xfrm>
          <a:prstGeom prst="rect">
            <a:avLst/>
          </a:prstGeom>
        </p:spPr>
        <p:txBody>
          <a:bodyPr lIns="84406" tIns="84406" rIns="84406" bIns="84406">
            <a:normAutofit fontScale="90000"/>
          </a:bodyPr>
          <a:lstStyle>
            <a:lvl1pPr defTabSz="1828800">
              <a:defRPr sz="6000" b="1"/>
            </a:lvl1pPr>
          </a:lstStyle>
          <a:p>
            <a:r>
              <a:rPr lang="en-US" dirty="0"/>
              <a:t>Enlaces intra-</a:t>
            </a:r>
            <a:r>
              <a:rPr lang="en-US" dirty="0" err="1"/>
              <a:t>satélite</a:t>
            </a:r>
            <a:r>
              <a:rPr lang="en-US" dirty="0"/>
              <a:t> de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velocidad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/>
              <a:t>fibra</a:t>
            </a:r>
            <a:r>
              <a:rPr lang="en-US" dirty="0"/>
              <a:t> </a:t>
            </a:r>
            <a:r>
              <a:rPr lang="en-US" dirty="0" err="1"/>
              <a:t>óptica</a:t>
            </a:r>
            <a:r>
              <a:rPr lang="en-US" dirty="0"/>
              <a:t> </a:t>
            </a:r>
            <a:r>
              <a:rPr lang="en-US" dirty="0" err="1"/>
              <a:t>plástica</a:t>
            </a:r>
            <a:endParaRPr dirty="0"/>
          </a:p>
        </p:txBody>
      </p:sp>
      <p:pic>
        <p:nvPicPr>
          <p:cNvPr id="1026" name="Picture 2" descr="Resultado de imagen de secp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976" y="477687"/>
            <a:ext cx="6119163" cy="289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j\MarketingRepository\Markets\Aerospace\satellit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268" y="7118350"/>
            <a:ext cx="8656612" cy="49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Multi POF connector concep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Multi POF connector concept</a:t>
            </a:r>
          </a:p>
        </p:txBody>
      </p:sp>
      <p:sp>
        <p:nvSpPr>
          <p:cNvPr id="1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867981" y="12858752"/>
            <a:ext cx="457986" cy="482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125" name="renderingmultiPOF1.png" descr="renderingmultiPOF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494" y="4741447"/>
            <a:ext cx="7966459" cy="4692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renderingmultiPOF2.png" descr="renderingmultiPOF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84574" y="6372986"/>
            <a:ext cx="11042033" cy="644125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5 GEPOF ports"/>
          <p:cNvSpPr txBox="1"/>
          <p:nvPr/>
        </p:nvSpPr>
        <p:spPr>
          <a:xfrm>
            <a:off x="1681681" y="3317611"/>
            <a:ext cx="6082011" cy="1064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5039" tIns="85039" rIns="85039" bIns="85039" anchor="ctr">
            <a:spAutoFit/>
          </a:bodyPr>
          <a:lstStyle/>
          <a:p>
            <a:r>
              <a:rPr dirty="0"/>
              <a:t>5 </a:t>
            </a:r>
            <a:r>
              <a:rPr lang="es-ES" dirty="0" smtClean="0"/>
              <a:t>puertos </a:t>
            </a:r>
            <a:r>
              <a:rPr dirty="0" smtClean="0"/>
              <a:t>GEPOF</a:t>
            </a:r>
            <a:endParaRPr dirty="0"/>
          </a:p>
        </p:txBody>
      </p:sp>
      <p:sp>
        <p:nvSpPr>
          <p:cNvPr id="128" name="1 GEPOF+12 Copper ports"/>
          <p:cNvSpPr txBox="1"/>
          <p:nvPr/>
        </p:nvSpPr>
        <p:spPr>
          <a:xfrm>
            <a:off x="13363419" y="3843402"/>
            <a:ext cx="8004011" cy="1064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5039" tIns="85039" rIns="85039" bIns="85039" anchor="ctr">
            <a:spAutoFit/>
          </a:bodyPr>
          <a:lstStyle/>
          <a:p>
            <a:r>
              <a:rPr dirty="0"/>
              <a:t>1 GEPOF+12 </a:t>
            </a:r>
            <a:r>
              <a:rPr lang="es-ES" dirty="0" smtClean="0"/>
              <a:t>eléctricos</a:t>
            </a:r>
            <a:endParaRPr lang="es-ES_tradnl" dirty="0"/>
          </a:p>
        </p:txBody>
      </p:sp>
      <p:sp>
        <p:nvSpPr>
          <p:cNvPr id="3" name="Flecha derecha 2"/>
          <p:cNvSpPr/>
          <p:nvPr/>
        </p:nvSpPr>
        <p:spPr>
          <a:xfrm rot="9034158" flipH="1">
            <a:off x="14082556" y="10082637"/>
            <a:ext cx="6180684" cy="717875"/>
          </a:xfrm>
          <a:prstGeom prst="rightArrow">
            <a:avLst/>
          </a:prstGeom>
          <a:solidFill>
            <a:srgbClr val="CBCBCB"/>
          </a:solidFill>
          <a:ln w="28575" cap="flat" cmpd="sng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" name="5 GEPOF ports"/>
          <p:cNvSpPr txBox="1"/>
          <p:nvPr/>
        </p:nvSpPr>
        <p:spPr>
          <a:xfrm>
            <a:off x="8564749" y="11217009"/>
            <a:ext cx="6006141" cy="115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85039" tIns="85039" rIns="85039" bIns="85039" anchor="ctr">
            <a:spAutoFit/>
          </a:bodyPr>
          <a:lstStyle/>
          <a:p>
            <a:r>
              <a:rPr lang="es-ES_tradnl" sz="3200" dirty="0" smtClean="0"/>
              <a:t>Libertad de posicionamiento en cualquier lugar de la placa PCB</a:t>
            </a:r>
            <a:endParaRPr sz="3200" dirty="0"/>
          </a:p>
        </p:txBody>
      </p:sp>
      <p:pic>
        <p:nvPicPr>
          <p:cNvPr id="11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31614" y="9836206"/>
            <a:ext cx="5670457" cy="22471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777157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EPOF: The reference desig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GEPOF: </a:t>
            </a:r>
            <a:r>
              <a:rPr lang="es-ES" dirty="0" smtClean="0"/>
              <a:t>El diseño de referencia</a:t>
            </a:r>
            <a:endParaRPr dirty="0"/>
          </a:p>
        </p:txBody>
      </p:sp>
      <p:sp>
        <p:nvSpPr>
          <p:cNvPr id="19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454654" y="12834086"/>
            <a:ext cx="457986" cy="482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192" name="Imagen" descr="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96" t="5044" r="71" b="272"/>
          <a:stretch>
            <a:fillRect/>
          </a:stretch>
        </p:blipFill>
        <p:spPr>
          <a:xfrm>
            <a:off x="9509928" y="2471212"/>
            <a:ext cx="13944726" cy="9565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13375" y="0"/>
                </a:moveTo>
                <a:cubicBezTo>
                  <a:pt x="12908" y="387"/>
                  <a:pt x="12267" y="929"/>
                  <a:pt x="12267" y="940"/>
                </a:cubicBezTo>
                <a:cubicBezTo>
                  <a:pt x="12267" y="945"/>
                  <a:pt x="12393" y="1053"/>
                  <a:pt x="12546" y="1180"/>
                </a:cubicBezTo>
                <a:cubicBezTo>
                  <a:pt x="12700" y="1306"/>
                  <a:pt x="12854" y="1441"/>
                  <a:pt x="12889" y="1479"/>
                </a:cubicBezTo>
                <a:cubicBezTo>
                  <a:pt x="12925" y="1518"/>
                  <a:pt x="12966" y="1549"/>
                  <a:pt x="12981" y="1549"/>
                </a:cubicBezTo>
                <a:cubicBezTo>
                  <a:pt x="12996" y="1549"/>
                  <a:pt x="13044" y="1588"/>
                  <a:pt x="13087" y="1634"/>
                </a:cubicBezTo>
                <a:lnTo>
                  <a:pt x="13165" y="1719"/>
                </a:lnTo>
                <a:lnTo>
                  <a:pt x="13250" y="1650"/>
                </a:lnTo>
                <a:cubicBezTo>
                  <a:pt x="13354" y="1565"/>
                  <a:pt x="13399" y="1613"/>
                  <a:pt x="13306" y="1709"/>
                </a:cubicBezTo>
                <a:cubicBezTo>
                  <a:pt x="13273" y="1743"/>
                  <a:pt x="13207" y="1800"/>
                  <a:pt x="13158" y="1836"/>
                </a:cubicBezTo>
                <a:cubicBezTo>
                  <a:pt x="13085" y="1891"/>
                  <a:pt x="13066" y="1895"/>
                  <a:pt x="13039" y="1861"/>
                </a:cubicBezTo>
                <a:cubicBezTo>
                  <a:pt x="12958" y="1761"/>
                  <a:pt x="12103" y="1079"/>
                  <a:pt x="12075" y="1093"/>
                </a:cubicBezTo>
                <a:cubicBezTo>
                  <a:pt x="12058" y="1101"/>
                  <a:pt x="12039" y="1127"/>
                  <a:pt x="12032" y="1149"/>
                </a:cubicBezTo>
                <a:cubicBezTo>
                  <a:pt x="12022" y="1182"/>
                  <a:pt x="11999" y="1173"/>
                  <a:pt x="11927" y="1111"/>
                </a:cubicBezTo>
                <a:cubicBezTo>
                  <a:pt x="11893" y="1083"/>
                  <a:pt x="11869" y="1055"/>
                  <a:pt x="11858" y="1036"/>
                </a:cubicBezTo>
                <a:cubicBezTo>
                  <a:pt x="11855" y="1038"/>
                  <a:pt x="11853" y="1040"/>
                  <a:pt x="11850" y="1042"/>
                </a:cubicBezTo>
                <a:cubicBezTo>
                  <a:pt x="11839" y="1051"/>
                  <a:pt x="11821" y="1066"/>
                  <a:pt x="11812" y="1074"/>
                </a:cubicBezTo>
                <a:cubicBezTo>
                  <a:pt x="11806" y="1078"/>
                  <a:pt x="11781" y="1099"/>
                  <a:pt x="11773" y="1105"/>
                </a:cubicBezTo>
                <a:cubicBezTo>
                  <a:pt x="11697" y="1165"/>
                  <a:pt x="11540" y="1294"/>
                  <a:pt x="11379" y="1429"/>
                </a:cubicBezTo>
                <a:cubicBezTo>
                  <a:pt x="11203" y="1578"/>
                  <a:pt x="10992" y="1755"/>
                  <a:pt x="10911" y="1822"/>
                </a:cubicBezTo>
                <a:cubicBezTo>
                  <a:pt x="10830" y="1890"/>
                  <a:pt x="10693" y="2008"/>
                  <a:pt x="10606" y="2083"/>
                </a:cubicBezTo>
                <a:cubicBezTo>
                  <a:pt x="10519" y="2159"/>
                  <a:pt x="10426" y="2237"/>
                  <a:pt x="10399" y="2257"/>
                </a:cubicBezTo>
                <a:cubicBezTo>
                  <a:pt x="10374" y="2276"/>
                  <a:pt x="10066" y="2533"/>
                  <a:pt x="9726" y="2818"/>
                </a:cubicBezTo>
                <a:cubicBezTo>
                  <a:pt x="9597" y="2927"/>
                  <a:pt x="9447" y="3054"/>
                  <a:pt x="9379" y="3110"/>
                </a:cubicBezTo>
                <a:cubicBezTo>
                  <a:pt x="9283" y="3190"/>
                  <a:pt x="9067" y="3370"/>
                  <a:pt x="8876" y="3530"/>
                </a:cubicBezTo>
                <a:cubicBezTo>
                  <a:pt x="8499" y="3846"/>
                  <a:pt x="8198" y="4099"/>
                  <a:pt x="7598" y="4602"/>
                </a:cubicBezTo>
                <a:cubicBezTo>
                  <a:pt x="7445" y="4730"/>
                  <a:pt x="7210" y="4927"/>
                  <a:pt x="7075" y="5040"/>
                </a:cubicBezTo>
                <a:cubicBezTo>
                  <a:pt x="6941" y="5152"/>
                  <a:pt x="6695" y="5359"/>
                  <a:pt x="6529" y="5500"/>
                </a:cubicBezTo>
                <a:cubicBezTo>
                  <a:pt x="6363" y="5640"/>
                  <a:pt x="6159" y="5811"/>
                  <a:pt x="6076" y="5880"/>
                </a:cubicBezTo>
                <a:cubicBezTo>
                  <a:pt x="5993" y="5949"/>
                  <a:pt x="5768" y="6138"/>
                  <a:pt x="5576" y="6301"/>
                </a:cubicBezTo>
                <a:cubicBezTo>
                  <a:pt x="5384" y="6464"/>
                  <a:pt x="4977" y="6807"/>
                  <a:pt x="4670" y="7063"/>
                </a:cubicBezTo>
                <a:cubicBezTo>
                  <a:pt x="4099" y="7540"/>
                  <a:pt x="2367" y="8989"/>
                  <a:pt x="1329" y="9860"/>
                </a:cubicBezTo>
                <a:cubicBezTo>
                  <a:pt x="502" y="10554"/>
                  <a:pt x="469" y="10582"/>
                  <a:pt x="222" y="10784"/>
                </a:cubicBezTo>
                <a:cubicBezTo>
                  <a:pt x="171" y="10825"/>
                  <a:pt x="132" y="10857"/>
                  <a:pt x="101" y="10884"/>
                </a:cubicBezTo>
                <a:cubicBezTo>
                  <a:pt x="18" y="10959"/>
                  <a:pt x="3" y="10999"/>
                  <a:pt x="0" y="11065"/>
                </a:cubicBezTo>
                <a:cubicBezTo>
                  <a:pt x="4" y="11088"/>
                  <a:pt x="7" y="11113"/>
                  <a:pt x="7" y="11134"/>
                </a:cubicBezTo>
                <a:cubicBezTo>
                  <a:pt x="7" y="11148"/>
                  <a:pt x="9" y="11162"/>
                  <a:pt x="14" y="11177"/>
                </a:cubicBezTo>
                <a:cubicBezTo>
                  <a:pt x="18" y="11186"/>
                  <a:pt x="23" y="11196"/>
                  <a:pt x="29" y="11206"/>
                </a:cubicBezTo>
                <a:cubicBezTo>
                  <a:pt x="32" y="11212"/>
                  <a:pt x="35" y="11218"/>
                  <a:pt x="40" y="11225"/>
                </a:cubicBezTo>
                <a:cubicBezTo>
                  <a:pt x="49" y="11240"/>
                  <a:pt x="62" y="11257"/>
                  <a:pt x="76" y="11276"/>
                </a:cubicBezTo>
                <a:cubicBezTo>
                  <a:pt x="81" y="11283"/>
                  <a:pt x="87" y="11289"/>
                  <a:pt x="93" y="11296"/>
                </a:cubicBezTo>
                <a:cubicBezTo>
                  <a:pt x="173" y="11398"/>
                  <a:pt x="330" y="11569"/>
                  <a:pt x="613" y="11874"/>
                </a:cubicBezTo>
                <a:cubicBezTo>
                  <a:pt x="634" y="11894"/>
                  <a:pt x="654" y="11916"/>
                  <a:pt x="678" y="11938"/>
                </a:cubicBezTo>
                <a:cubicBezTo>
                  <a:pt x="785" y="12038"/>
                  <a:pt x="844" y="12108"/>
                  <a:pt x="879" y="12185"/>
                </a:cubicBezTo>
                <a:cubicBezTo>
                  <a:pt x="909" y="12237"/>
                  <a:pt x="920" y="12279"/>
                  <a:pt x="926" y="12339"/>
                </a:cubicBezTo>
                <a:cubicBezTo>
                  <a:pt x="928" y="12363"/>
                  <a:pt x="932" y="12382"/>
                  <a:pt x="935" y="12403"/>
                </a:cubicBezTo>
                <a:cubicBezTo>
                  <a:pt x="947" y="12455"/>
                  <a:pt x="961" y="12501"/>
                  <a:pt x="975" y="12514"/>
                </a:cubicBezTo>
                <a:cubicBezTo>
                  <a:pt x="989" y="12527"/>
                  <a:pt x="1036" y="12579"/>
                  <a:pt x="1076" y="12623"/>
                </a:cubicBezTo>
                <a:cubicBezTo>
                  <a:pt x="1110" y="12659"/>
                  <a:pt x="1116" y="12664"/>
                  <a:pt x="1159" y="12709"/>
                </a:cubicBezTo>
                <a:cubicBezTo>
                  <a:pt x="1342" y="12900"/>
                  <a:pt x="1365" y="12914"/>
                  <a:pt x="1430" y="12875"/>
                </a:cubicBezTo>
                <a:cubicBezTo>
                  <a:pt x="1450" y="12863"/>
                  <a:pt x="1467" y="12858"/>
                  <a:pt x="1486" y="12860"/>
                </a:cubicBezTo>
                <a:cubicBezTo>
                  <a:pt x="1510" y="12852"/>
                  <a:pt x="1524" y="12859"/>
                  <a:pt x="1548" y="12886"/>
                </a:cubicBezTo>
                <a:cubicBezTo>
                  <a:pt x="1550" y="12888"/>
                  <a:pt x="1589" y="12930"/>
                  <a:pt x="1594" y="12936"/>
                </a:cubicBezTo>
                <a:cubicBezTo>
                  <a:pt x="1626" y="12967"/>
                  <a:pt x="1667" y="13008"/>
                  <a:pt x="1720" y="13065"/>
                </a:cubicBezTo>
                <a:cubicBezTo>
                  <a:pt x="2153" y="13522"/>
                  <a:pt x="2365" y="13753"/>
                  <a:pt x="2470" y="13881"/>
                </a:cubicBezTo>
                <a:cubicBezTo>
                  <a:pt x="2487" y="13899"/>
                  <a:pt x="2563" y="13979"/>
                  <a:pt x="2565" y="13982"/>
                </a:cubicBezTo>
                <a:cubicBezTo>
                  <a:pt x="2579" y="13998"/>
                  <a:pt x="2576" y="14021"/>
                  <a:pt x="2559" y="14044"/>
                </a:cubicBezTo>
                <a:cubicBezTo>
                  <a:pt x="2544" y="14063"/>
                  <a:pt x="2535" y="14081"/>
                  <a:pt x="2531" y="14102"/>
                </a:cubicBezTo>
                <a:cubicBezTo>
                  <a:pt x="2527" y="14182"/>
                  <a:pt x="2597" y="14285"/>
                  <a:pt x="2766" y="14461"/>
                </a:cubicBezTo>
                <a:cubicBezTo>
                  <a:pt x="2948" y="14650"/>
                  <a:pt x="3035" y="14715"/>
                  <a:pt x="3082" y="14691"/>
                </a:cubicBezTo>
                <a:cubicBezTo>
                  <a:pt x="3090" y="14684"/>
                  <a:pt x="3099" y="14676"/>
                  <a:pt x="3107" y="14666"/>
                </a:cubicBezTo>
                <a:cubicBezTo>
                  <a:pt x="3107" y="14665"/>
                  <a:pt x="3107" y="14666"/>
                  <a:pt x="3108" y="14665"/>
                </a:cubicBezTo>
                <a:cubicBezTo>
                  <a:pt x="3119" y="14642"/>
                  <a:pt x="3125" y="14625"/>
                  <a:pt x="3146" y="14632"/>
                </a:cubicBezTo>
                <a:cubicBezTo>
                  <a:pt x="3174" y="14631"/>
                  <a:pt x="3221" y="14680"/>
                  <a:pt x="3362" y="14833"/>
                </a:cubicBezTo>
                <a:cubicBezTo>
                  <a:pt x="3373" y="14845"/>
                  <a:pt x="3398" y="14872"/>
                  <a:pt x="3412" y="14887"/>
                </a:cubicBezTo>
                <a:cubicBezTo>
                  <a:pt x="3514" y="14996"/>
                  <a:pt x="3652" y="15143"/>
                  <a:pt x="3847" y="15354"/>
                </a:cubicBezTo>
                <a:cubicBezTo>
                  <a:pt x="3851" y="15358"/>
                  <a:pt x="3855" y="15363"/>
                  <a:pt x="3859" y="15367"/>
                </a:cubicBezTo>
                <a:cubicBezTo>
                  <a:pt x="4005" y="15525"/>
                  <a:pt x="4233" y="15774"/>
                  <a:pt x="4373" y="15928"/>
                </a:cubicBezTo>
                <a:cubicBezTo>
                  <a:pt x="4442" y="16002"/>
                  <a:pt x="4504" y="16068"/>
                  <a:pt x="4580" y="16149"/>
                </a:cubicBezTo>
                <a:cubicBezTo>
                  <a:pt x="4605" y="16175"/>
                  <a:pt x="4640" y="16213"/>
                  <a:pt x="4659" y="16231"/>
                </a:cubicBezTo>
                <a:cubicBezTo>
                  <a:pt x="4718" y="16288"/>
                  <a:pt x="4798" y="16372"/>
                  <a:pt x="4838" y="16420"/>
                </a:cubicBezTo>
                <a:cubicBezTo>
                  <a:pt x="4850" y="16436"/>
                  <a:pt x="4908" y="16499"/>
                  <a:pt x="4934" y="16529"/>
                </a:cubicBezTo>
                <a:cubicBezTo>
                  <a:pt x="5053" y="16655"/>
                  <a:pt x="5196" y="16809"/>
                  <a:pt x="5352" y="16979"/>
                </a:cubicBezTo>
                <a:cubicBezTo>
                  <a:pt x="5916" y="17592"/>
                  <a:pt x="6288" y="17991"/>
                  <a:pt x="6595" y="18313"/>
                </a:cubicBezTo>
                <a:cubicBezTo>
                  <a:pt x="6748" y="18475"/>
                  <a:pt x="6886" y="18627"/>
                  <a:pt x="6902" y="18651"/>
                </a:cubicBezTo>
                <a:cubicBezTo>
                  <a:pt x="6905" y="18656"/>
                  <a:pt x="6933" y="18687"/>
                  <a:pt x="6947" y="18704"/>
                </a:cubicBezTo>
                <a:cubicBezTo>
                  <a:pt x="7039" y="18803"/>
                  <a:pt x="7114" y="18882"/>
                  <a:pt x="7199" y="18974"/>
                </a:cubicBezTo>
                <a:cubicBezTo>
                  <a:pt x="7208" y="18982"/>
                  <a:pt x="7214" y="18989"/>
                  <a:pt x="7222" y="18998"/>
                </a:cubicBezTo>
                <a:cubicBezTo>
                  <a:pt x="7369" y="19149"/>
                  <a:pt x="7491" y="19281"/>
                  <a:pt x="7524" y="19323"/>
                </a:cubicBezTo>
                <a:cubicBezTo>
                  <a:pt x="7533" y="19332"/>
                  <a:pt x="7550" y="19350"/>
                  <a:pt x="7558" y="19358"/>
                </a:cubicBezTo>
                <a:cubicBezTo>
                  <a:pt x="7688" y="19497"/>
                  <a:pt x="7757" y="19573"/>
                  <a:pt x="7850" y="19673"/>
                </a:cubicBezTo>
                <a:cubicBezTo>
                  <a:pt x="7853" y="19676"/>
                  <a:pt x="7855" y="19679"/>
                  <a:pt x="7858" y="19682"/>
                </a:cubicBezTo>
                <a:cubicBezTo>
                  <a:pt x="8009" y="19836"/>
                  <a:pt x="8157" y="19997"/>
                  <a:pt x="8190" y="20041"/>
                </a:cubicBezTo>
                <a:cubicBezTo>
                  <a:pt x="8223" y="20086"/>
                  <a:pt x="8352" y="20224"/>
                  <a:pt x="8475" y="20348"/>
                </a:cubicBezTo>
                <a:cubicBezTo>
                  <a:pt x="8503" y="20376"/>
                  <a:pt x="8521" y="20398"/>
                  <a:pt x="8545" y="20424"/>
                </a:cubicBezTo>
                <a:cubicBezTo>
                  <a:pt x="8710" y="20588"/>
                  <a:pt x="8843" y="20740"/>
                  <a:pt x="8878" y="20805"/>
                </a:cubicBezTo>
                <a:cubicBezTo>
                  <a:pt x="8884" y="20809"/>
                  <a:pt x="8891" y="20817"/>
                  <a:pt x="8896" y="20820"/>
                </a:cubicBezTo>
                <a:cubicBezTo>
                  <a:pt x="8937" y="20843"/>
                  <a:pt x="8966" y="20873"/>
                  <a:pt x="8959" y="20887"/>
                </a:cubicBezTo>
                <a:cubicBezTo>
                  <a:pt x="8952" y="20901"/>
                  <a:pt x="8980" y="20934"/>
                  <a:pt x="9021" y="20960"/>
                </a:cubicBezTo>
                <a:cubicBezTo>
                  <a:pt x="9061" y="20986"/>
                  <a:pt x="9217" y="21139"/>
                  <a:pt x="9367" y="21301"/>
                </a:cubicBezTo>
                <a:cubicBezTo>
                  <a:pt x="9517" y="21463"/>
                  <a:pt x="9647" y="21597"/>
                  <a:pt x="9656" y="21599"/>
                </a:cubicBezTo>
                <a:cubicBezTo>
                  <a:pt x="9665" y="21600"/>
                  <a:pt x="9773" y="21498"/>
                  <a:pt x="9895" y="21372"/>
                </a:cubicBezTo>
                <a:cubicBezTo>
                  <a:pt x="10177" y="21082"/>
                  <a:pt x="10297" y="20964"/>
                  <a:pt x="10312" y="20963"/>
                </a:cubicBezTo>
                <a:cubicBezTo>
                  <a:pt x="10319" y="20963"/>
                  <a:pt x="10413" y="20873"/>
                  <a:pt x="10521" y="20763"/>
                </a:cubicBezTo>
                <a:lnTo>
                  <a:pt x="10697" y="20585"/>
                </a:lnTo>
                <a:cubicBezTo>
                  <a:pt x="10707" y="20544"/>
                  <a:pt x="10790" y="20453"/>
                  <a:pt x="11100" y="20138"/>
                </a:cubicBezTo>
                <a:lnTo>
                  <a:pt x="11311" y="19924"/>
                </a:lnTo>
                <a:lnTo>
                  <a:pt x="11488" y="20100"/>
                </a:lnTo>
                <a:cubicBezTo>
                  <a:pt x="11586" y="20197"/>
                  <a:pt x="11677" y="20277"/>
                  <a:pt x="11691" y="20277"/>
                </a:cubicBezTo>
                <a:cubicBezTo>
                  <a:pt x="11756" y="20277"/>
                  <a:pt x="11881" y="20157"/>
                  <a:pt x="11934" y="20045"/>
                </a:cubicBezTo>
                <a:cubicBezTo>
                  <a:pt x="12021" y="19861"/>
                  <a:pt x="12009" y="19788"/>
                  <a:pt x="11864" y="19633"/>
                </a:cubicBezTo>
                <a:lnTo>
                  <a:pt x="11735" y="19495"/>
                </a:lnTo>
                <a:lnTo>
                  <a:pt x="11841" y="19379"/>
                </a:lnTo>
                <a:lnTo>
                  <a:pt x="11946" y="19265"/>
                </a:lnTo>
                <a:lnTo>
                  <a:pt x="12123" y="19446"/>
                </a:lnTo>
                <a:cubicBezTo>
                  <a:pt x="12260" y="19587"/>
                  <a:pt x="12316" y="19623"/>
                  <a:pt x="12367" y="19606"/>
                </a:cubicBezTo>
                <a:cubicBezTo>
                  <a:pt x="12449" y="19579"/>
                  <a:pt x="12599" y="19360"/>
                  <a:pt x="12624" y="19232"/>
                </a:cubicBezTo>
                <a:cubicBezTo>
                  <a:pt x="12639" y="19150"/>
                  <a:pt x="12623" y="19114"/>
                  <a:pt x="12508" y="18984"/>
                </a:cubicBezTo>
                <a:lnTo>
                  <a:pt x="12374" y="18831"/>
                </a:lnTo>
                <a:lnTo>
                  <a:pt x="12472" y="18734"/>
                </a:lnTo>
                <a:cubicBezTo>
                  <a:pt x="12526" y="18680"/>
                  <a:pt x="12579" y="18636"/>
                  <a:pt x="12592" y="18636"/>
                </a:cubicBezTo>
                <a:cubicBezTo>
                  <a:pt x="12604" y="18636"/>
                  <a:pt x="12683" y="18711"/>
                  <a:pt x="12767" y="18801"/>
                </a:cubicBezTo>
                <a:cubicBezTo>
                  <a:pt x="12850" y="18891"/>
                  <a:pt x="12941" y="18965"/>
                  <a:pt x="12966" y="18965"/>
                </a:cubicBezTo>
                <a:cubicBezTo>
                  <a:pt x="13072" y="18965"/>
                  <a:pt x="13247" y="18696"/>
                  <a:pt x="13247" y="18535"/>
                </a:cubicBezTo>
                <a:cubicBezTo>
                  <a:pt x="13247" y="18491"/>
                  <a:pt x="13195" y="18400"/>
                  <a:pt x="13121" y="18317"/>
                </a:cubicBezTo>
                <a:lnTo>
                  <a:pt x="12993" y="18176"/>
                </a:lnTo>
                <a:lnTo>
                  <a:pt x="13103" y="18080"/>
                </a:lnTo>
                <a:lnTo>
                  <a:pt x="13214" y="17984"/>
                </a:lnTo>
                <a:lnTo>
                  <a:pt x="13374" y="18146"/>
                </a:lnTo>
                <a:cubicBezTo>
                  <a:pt x="13536" y="18310"/>
                  <a:pt x="13602" y="18337"/>
                  <a:pt x="13693" y="18273"/>
                </a:cubicBezTo>
                <a:cubicBezTo>
                  <a:pt x="13761" y="18226"/>
                  <a:pt x="13861" y="17998"/>
                  <a:pt x="13861" y="17894"/>
                </a:cubicBezTo>
                <a:cubicBezTo>
                  <a:pt x="13861" y="17848"/>
                  <a:pt x="13869" y="17800"/>
                  <a:pt x="13879" y="17788"/>
                </a:cubicBezTo>
                <a:cubicBezTo>
                  <a:pt x="13888" y="17776"/>
                  <a:pt x="14007" y="17873"/>
                  <a:pt x="14144" y="18005"/>
                </a:cubicBezTo>
                <a:cubicBezTo>
                  <a:pt x="14281" y="18136"/>
                  <a:pt x="14408" y="18234"/>
                  <a:pt x="14427" y="18224"/>
                </a:cubicBezTo>
                <a:cubicBezTo>
                  <a:pt x="14446" y="18214"/>
                  <a:pt x="14543" y="18118"/>
                  <a:pt x="14642" y="18012"/>
                </a:cubicBezTo>
                <a:cubicBezTo>
                  <a:pt x="15387" y="17219"/>
                  <a:pt x="16518" y="16049"/>
                  <a:pt x="16540" y="16049"/>
                </a:cubicBezTo>
                <a:cubicBezTo>
                  <a:pt x="16555" y="16049"/>
                  <a:pt x="16567" y="16033"/>
                  <a:pt x="16567" y="16015"/>
                </a:cubicBezTo>
                <a:cubicBezTo>
                  <a:pt x="16567" y="15996"/>
                  <a:pt x="16616" y="15935"/>
                  <a:pt x="16675" y="15880"/>
                </a:cubicBezTo>
                <a:lnTo>
                  <a:pt x="16783" y="15779"/>
                </a:lnTo>
                <a:lnTo>
                  <a:pt x="16800" y="15414"/>
                </a:lnTo>
                <a:cubicBezTo>
                  <a:pt x="16810" y="15212"/>
                  <a:pt x="16825" y="14973"/>
                  <a:pt x="16835" y="14882"/>
                </a:cubicBezTo>
                <a:cubicBezTo>
                  <a:pt x="16852" y="14719"/>
                  <a:pt x="16851" y="14715"/>
                  <a:pt x="16736" y="14616"/>
                </a:cubicBezTo>
                <a:cubicBezTo>
                  <a:pt x="16672" y="14560"/>
                  <a:pt x="16623" y="14500"/>
                  <a:pt x="16628" y="14482"/>
                </a:cubicBezTo>
                <a:cubicBezTo>
                  <a:pt x="16633" y="14465"/>
                  <a:pt x="16988" y="14089"/>
                  <a:pt x="17418" y="13647"/>
                </a:cubicBezTo>
                <a:cubicBezTo>
                  <a:pt x="17847" y="13204"/>
                  <a:pt x="18300" y="12738"/>
                  <a:pt x="18423" y="12611"/>
                </a:cubicBezTo>
                <a:cubicBezTo>
                  <a:pt x="18546" y="12484"/>
                  <a:pt x="18872" y="12148"/>
                  <a:pt x="19148" y="11864"/>
                </a:cubicBezTo>
                <a:cubicBezTo>
                  <a:pt x="19424" y="11579"/>
                  <a:pt x="19744" y="11249"/>
                  <a:pt x="19859" y="11130"/>
                </a:cubicBezTo>
                <a:cubicBezTo>
                  <a:pt x="20337" y="10636"/>
                  <a:pt x="21024" y="9932"/>
                  <a:pt x="21209" y="9749"/>
                </a:cubicBezTo>
                <a:cubicBezTo>
                  <a:pt x="21318" y="9641"/>
                  <a:pt x="21455" y="9494"/>
                  <a:pt x="21512" y="9423"/>
                </a:cubicBezTo>
                <a:lnTo>
                  <a:pt x="21600" y="9314"/>
                </a:lnTo>
                <a:cubicBezTo>
                  <a:pt x="21594" y="9148"/>
                  <a:pt x="21587" y="9074"/>
                  <a:pt x="21577" y="9063"/>
                </a:cubicBezTo>
                <a:cubicBezTo>
                  <a:pt x="21547" y="9032"/>
                  <a:pt x="21400" y="8904"/>
                  <a:pt x="21211" y="8741"/>
                </a:cubicBezTo>
                <a:cubicBezTo>
                  <a:pt x="21210" y="8740"/>
                  <a:pt x="21210" y="8740"/>
                  <a:pt x="21210" y="8740"/>
                </a:cubicBezTo>
                <a:cubicBezTo>
                  <a:pt x="21141" y="8684"/>
                  <a:pt x="21074" y="8628"/>
                  <a:pt x="21026" y="8582"/>
                </a:cubicBezTo>
                <a:cubicBezTo>
                  <a:pt x="20960" y="8526"/>
                  <a:pt x="20871" y="8452"/>
                  <a:pt x="20798" y="8390"/>
                </a:cubicBezTo>
                <a:cubicBezTo>
                  <a:pt x="20707" y="8323"/>
                  <a:pt x="20578" y="8219"/>
                  <a:pt x="20434" y="8098"/>
                </a:cubicBezTo>
                <a:cubicBezTo>
                  <a:pt x="20002" y="7735"/>
                  <a:pt x="19840" y="7597"/>
                  <a:pt x="19778" y="7530"/>
                </a:cubicBezTo>
                <a:cubicBezTo>
                  <a:pt x="19737" y="7494"/>
                  <a:pt x="19683" y="7449"/>
                  <a:pt x="19647" y="7418"/>
                </a:cubicBezTo>
                <a:cubicBezTo>
                  <a:pt x="19594" y="7390"/>
                  <a:pt x="19505" y="7317"/>
                  <a:pt x="19282" y="7121"/>
                </a:cubicBezTo>
                <a:cubicBezTo>
                  <a:pt x="19159" y="7013"/>
                  <a:pt x="18847" y="6749"/>
                  <a:pt x="18591" y="6537"/>
                </a:cubicBezTo>
                <a:cubicBezTo>
                  <a:pt x="18334" y="6324"/>
                  <a:pt x="18038" y="6076"/>
                  <a:pt x="17931" y="5986"/>
                </a:cubicBezTo>
                <a:cubicBezTo>
                  <a:pt x="17389" y="5524"/>
                  <a:pt x="15940" y="4309"/>
                  <a:pt x="15842" y="4233"/>
                </a:cubicBezTo>
                <a:cubicBezTo>
                  <a:pt x="15821" y="4217"/>
                  <a:pt x="15756" y="4160"/>
                  <a:pt x="15697" y="4107"/>
                </a:cubicBezTo>
                <a:cubicBezTo>
                  <a:pt x="15637" y="4054"/>
                  <a:pt x="15581" y="4011"/>
                  <a:pt x="15573" y="4011"/>
                </a:cubicBezTo>
                <a:cubicBezTo>
                  <a:pt x="15565" y="4011"/>
                  <a:pt x="15541" y="3991"/>
                  <a:pt x="15521" y="3967"/>
                </a:cubicBezTo>
                <a:cubicBezTo>
                  <a:pt x="15469" y="3906"/>
                  <a:pt x="14973" y="3494"/>
                  <a:pt x="14917" y="3466"/>
                </a:cubicBezTo>
                <a:cubicBezTo>
                  <a:pt x="14873" y="3443"/>
                  <a:pt x="14873" y="3442"/>
                  <a:pt x="14923" y="3389"/>
                </a:cubicBezTo>
                <a:cubicBezTo>
                  <a:pt x="14951" y="3359"/>
                  <a:pt x="14974" y="3321"/>
                  <a:pt x="14974" y="3306"/>
                </a:cubicBezTo>
                <a:cubicBezTo>
                  <a:pt x="14974" y="3242"/>
                  <a:pt x="15038" y="3204"/>
                  <a:pt x="15087" y="3239"/>
                </a:cubicBezTo>
                <a:cubicBezTo>
                  <a:pt x="15097" y="3246"/>
                  <a:pt x="15104" y="3254"/>
                  <a:pt x="15111" y="3263"/>
                </a:cubicBezTo>
                <a:lnTo>
                  <a:pt x="15205" y="3177"/>
                </a:lnTo>
                <a:lnTo>
                  <a:pt x="15315" y="3079"/>
                </a:lnTo>
                <a:cubicBezTo>
                  <a:pt x="15343" y="3057"/>
                  <a:pt x="15352" y="2988"/>
                  <a:pt x="15357" y="2756"/>
                </a:cubicBezTo>
                <a:cubicBezTo>
                  <a:pt x="15360" y="2592"/>
                  <a:pt x="15369" y="2447"/>
                  <a:pt x="15375" y="2433"/>
                </a:cubicBezTo>
                <a:cubicBezTo>
                  <a:pt x="15382" y="2420"/>
                  <a:pt x="15431" y="2410"/>
                  <a:pt x="15485" y="2410"/>
                </a:cubicBezTo>
                <a:cubicBezTo>
                  <a:pt x="15513" y="2410"/>
                  <a:pt x="15543" y="2403"/>
                  <a:pt x="15575" y="2392"/>
                </a:cubicBezTo>
                <a:cubicBezTo>
                  <a:pt x="15613" y="2376"/>
                  <a:pt x="15654" y="2354"/>
                  <a:pt x="15691" y="2330"/>
                </a:cubicBezTo>
                <a:cubicBezTo>
                  <a:pt x="15731" y="2303"/>
                  <a:pt x="15777" y="2279"/>
                  <a:pt x="15818" y="2262"/>
                </a:cubicBezTo>
                <a:cubicBezTo>
                  <a:pt x="15860" y="2243"/>
                  <a:pt x="15898" y="2231"/>
                  <a:pt x="15921" y="2231"/>
                </a:cubicBezTo>
                <a:cubicBezTo>
                  <a:pt x="15935" y="2231"/>
                  <a:pt x="15946" y="2230"/>
                  <a:pt x="15957" y="2229"/>
                </a:cubicBezTo>
                <a:cubicBezTo>
                  <a:pt x="15991" y="2219"/>
                  <a:pt x="16027" y="2200"/>
                  <a:pt x="16052" y="2179"/>
                </a:cubicBezTo>
                <a:cubicBezTo>
                  <a:pt x="16061" y="2171"/>
                  <a:pt x="16068" y="2163"/>
                  <a:pt x="16075" y="2155"/>
                </a:cubicBezTo>
                <a:cubicBezTo>
                  <a:pt x="16100" y="2106"/>
                  <a:pt x="16113" y="2029"/>
                  <a:pt x="16121" y="1907"/>
                </a:cubicBezTo>
                <a:cubicBezTo>
                  <a:pt x="16123" y="1887"/>
                  <a:pt x="16125" y="1872"/>
                  <a:pt x="16127" y="1854"/>
                </a:cubicBezTo>
                <a:cubicBezTo>
                  <a:pt x="16129" y="1834"/>
                  <a:pt x="16131" y="1818"/>
                  <a:pt x="16134" y="1800"/>
                </a:cubicBezTo>
                <a:cubicBezTo>
                  <a:pt x="16144" y="1720"/>
                  <a:pt x="16155" y="1652"/>
                  <a:pt x="16166" y="1641"/>
                </a:cubicBezTo>
                <a:cubicBezTo>
                  <a:pt x="16166" y="1640"/>
                  <a:pt x="16167" y="1641"/>
                  <a:pt x="16169" y="1641"/>
                </a:cubicBezTo>
                <a:lnTo>
                  <a:pt x="16172" y="1634"/>
                </a:lnTo>
                <a:cubicBezTo>
                  <a:pt x="16163" y="1618"/>
                  <a:pt x="16162" y="1594"/>
                  <a:pt x="16172" y="1574"/>
                </a:cubicBezTo>
                <a:cubicBezTo>
                  <a:pt x="16197" y="1521"/>
                  <a:pt x="16199" y="1484"/>
                  <a:pt x="16175" y="1422"/>
                </a:cubicBezTo>
                <a:cubicBezTo>
                  <a:pt x="16157" y="1373"/>
                  <a:pt x="16158" y="1349"/>
                  <a:pt x="16178" y="1348"/>
                </a:cubicBezTo>
                <a:lnTo>
                  <a:pt x="16191" y="1205"/>
                </a:lnTo>
                <a:cubicBezTo>
                  <a:pt x="16192" y="1181"/>
                  <a:pt x="16193" y="1164"/>
                  <a:pt x="16195" y="1133"/>
                </a:cubicBezTo>
                <a:lnTo>
                  <a:pt x="16201" y="1026"/>
                </a:lnTo>
                <a:cubicBezTo>
                  <a:pt x="16197" y="901"/>
                  <a:pt x="16143" y="855"/>
                  <a:pt x="15930" y="688"/>
                </a:cubicBezTo>
                <a:cubicBezTo>
                  <a:pt x="15817" y="599"/>
                  <a:pt x="15633" y="452"/>
                  <a:pt x="15512" y="353"/>
                </a:cubicBezTo>
                <a:cubicBezTo>
                  <a:pt x="15368" y="242"/>
                  <a:pt x="15296" y="195"/>
                  <a:pt x="15263" y="190"/>
                </a:cubicBezTo>
                <a:cubicBezTo>
                  <a:pt x="15260" y="191"/>
                  <a:pt x="15256" y="190"/>
                  <a:pt x="15253" y="192"/>
                </a:cubicBezTo>
                <a:cubicBezTo>
                  <a:pt x="15249" y="193"/>
                  <a:pt x="15244" y="195"/>
                  <a:pt x="15241" y="199"/>
                </a:cubicBezTo>
                <a:cubicBezTo>
                  <a:pt x="15213" y="229"/>
                  <a:pt x="15178" y="217"/>
                  <a:pt x="15098" y="146"/>
                </a:cubicBezTo>
                <a:cubicBezTo>
                  <a:pt x="15079" y="129"/>
                  <a:pt x="15067" y="119"/>
                  <a:pt x="15053" y="107"/>
                </a:cubicBezTo>
                <a:cubicBezTo>
                  <a:pt x="14999" y="77"/>
                  <a:pt x="14952" y="71"/>
                  <a:pt x="14911" y="87"/>
                </a:cubicBezTo>
                <a:cubicBezTo>
                  <a:pt x="14894" y="101"/>
                  <a:pt x="14875" y="117"/>
                  <a:pt x="14850" y="142"/>
                </a:cubicBezTo>
                <a:cubicBezTo>
                  <a:pt x="14842" y="150"/>
                  <a:pt x="14835" y="157"/>
                  <a:pt x="14828" y="164"/>
                </a:cubicBezTo>
                <a:cubicBezTo>
                  <a:pt x="14825" y="169"/>
                  <a:pt x="14822" y="171"/>
                  <a:pt x="14819" y="176"/>
                </a:cubicBezTo>
                <a:lnTo>
                  <a:pt x="14776" y="253"/>
                </a:lnTo>
                <a:lnTo>
                  <a:pt x="14753" y="237"/>
                </a:lnTo>
                <a:cubicBezTo>
                  <a:pt x="14761" y="245"/>
                  <a:pt x="14770" y="255"/>
                  <a:pt x="14770" y="257"/>
                </a:cubicBezTo>
                <a:cubicBezTo>
                  <a:pt x="14770" y="277"/>
                  <a:pt x="14749" y="319"/>
                  <a:pt x="14723" y="349"/>
                </a:cubicBezTo>
                <a:cubicBezTo>
                  <a:pt x="14686" y="393"/>
                  <a:pt x="14668" y="397"/>
                  <a:pt x="14637" y="369"/>
                </a:cubicBezTo>
                <a:cubicBezTo>
                  <a:pt x="14616" y="350"/>
                  <a:pt x="14561" y="309"/>
                  <a:pt x="14515" y="276"/>
                </a:cubicBezTo>
                <a:cubicBezTo>
                  <a:pt x="14468" y="243"/>
                  <a:pt x="14387" y="179"/>
                  <a:pt x="14335" y="134"/>
                </a:cubicBezTo>
                <a:cubicBezTo>
                  <a:pt x="14287" y="91"/>
                  <a:pt x="14221" y="34"/>
                  <a:pt x="14179" y="0"/>
                </a:cubicBezTo>
                <a:lnTo>
                  <a:pt x="13375" y="0"/>
                </a:lnTo>
                <a:close/>
                <a:moveTo>
                  <a:pt x="20803" y="5569"/>
                </a:moveTo>
                <a:cubicBezTo>
                  <a:pt x="20800" y="5578"/>
                  <a:pt x="20794" y="5588"/>
                  <a:pt x="20788" y="5600"/>
                </a:cubicBezTo>
                <a:cubicBezTo>
                  <a:pt x="20790" y="5610"/>
                  <a:pt x="20793" y="5620"/>
                  <a:pt x="20800" y="5631"/>
                </a:cubicBezTo>
                <a:cubicBezTo>
                  <a:pt x="20833" y="5683"/>
                  <a:pt x="20849" y="5667"/>
                  <a:pt x="20830" y="5602"/>
                </a:cubicBezTo>
                <a:cubicBezTo>
                  <a:pt x="20824" y="5582"/>
                  <a:pt x="20813" y="5570"/>
                  <a:pt x="20804" y="5569"/>
                </a:cubicBezTo>
                <a:cubicBezTo>
                  <a:pt x="20803" y="5569"/>
                  <a:pt x="20803" y="5569"/>
                  <a:pt x="20803" y="5569"/>
                </a:cubicBezTo>
                <a:close/>
                <a:moveTo>
                  <a:pt x="21393" y="5593"/>
                </a:moveTo>
                <a:cubicBezTo>
                  <a:pt x="21400" y="5601"/>
                  <a:pt x="21406" y="5609"/>
                  <a:pt x="21412" y="5617"/>
                </a:cubicBezTo>
                <a:cubicBezTo>
                  <a:pt x="21418" y="5613"/>
                  <a:pt x="21425" y="5605"/>
                  <a:pt x="21433" y="5597"/>
                </a:cubicBezTo>
                <a:cubicBezTo>
                  <a:pt x="21420" y="5600"/>
                  <a:pt x="21407" y="5597"/>
                  <a:pt x="21393" y="5593"/>
                </a:cubicBezTo>
                <a:close/>
                <a:moveTo>
                  <a:pt x="20603" y="5772"/>
                </a:moveTo>
                <a:cubicBezTo>
                  <a:pt x="20595" y="5785"/>
                  <a:pt x="20598" y="5788"/>
                  <a:pt x="20609" y="5777"/>
                </a:cubicBezTo>
                <a:cubicBezTo>
                  <a:pt x="20607" y="5775"/>
                  <a:pt x="20605" y="5773"/>
                  <a:pt x="20603" y="5772"/>
                </a:cubicBezTo>
                <a:close/>
                <a:moveTo>
                  <a:pt x="20192" y="6160"/>
                </a:moveTo>
                <a:cubicBezTo>
                  <a:pt x="20191" y="6163"/>
                  <a:pt x="20189" y="6166"/>
                  <a:pt x="20189" y="6167"/>
                </a:cubicBezTo>
                <a:cubicBezTo>
                  <a:pt x="20188" y="6169"/>
                  <a:pt x="20188" y="6170"/>
                  <a:pt x="20188" y="6172"/>
                </a:cubicBezTo>
                <a:cubicBezTo>
                  <a:pt x="20189" y="6172"/>
                  <a:pt x="20195" y="6166"/>
                  <a:pt x="20200" y="6161"/>
                </a:cubicBezTo>
                <a:cubicBezTo>
                  <a:pt x="20197" y="6158"/>
                  <a:pt x="20195" y="6159"/>
                  <a:pt x="20192" y="616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3" name="Objectives:…"/>
          <p:cNvSpPr txBox="1"/>
          <p:nvPr/>
        </p:nvSpPr>
        <p:spPr>
          <a:xfrm>
            <a:off x="755594" y="3579081"/>
            <a:ext cx="11862770" cy="4979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5044" tIns="85044" rIns="85044" bIns="85044">
            <a:spAutoFit/>
          </a:bodyPr>
          <a:lstStyle/>
          <a:p>
            <a:pPr algn="l">
              <a:lnSpc>
                <a:spcPct val="110000"/>
              </a:lnSpc>
              <a:defRPr sz="2100">
                <a:latin typeface="+mn-lt"/>
                <a:ea typeface="+mn-ea"/>
                <a:cs typeface="+mn-cs"/>
                <a:sym typeface="Helvetica Neue"/>
              </a:defRPr>
            </a:pPr>
            <a:r>
              <a:rPr sz="4400" b="1" dirty="0" err="1" smtClean="0"/>
              <a:t>Objetiv</a:t>
            </a:r>
            <a:r>
              <a:rPr lang="es-ES" sz="4400" b="1" dirty="0" smtClean="0"/>
              <a:t>o</a:t>
            </a:r>
            <a:r>
              <a:rPr sz="4400" b="1" dirty="0" smtClean="0"/>
              <a:t>s</a:t>
            </a:r>
            <a:r>
              <a:rPr sz="2800" dirty="0"/>
              <a:t>:</a:t>
            </a:r>
          </a:p>
          <a:p>
            <a:pPr marL="382699" indent="-382699" algn="l">
              <a:lnSpc>
                <a:spcPct val="110000"/>
              </a:lnSpc>
              <a:buSzPct val="100000"/>
              <a:buChar char="‣"/>
              <a:defRPr sz="1800"/>
            </a:pPr>
            <a:r>
              <a:rPr lang="es-ES" sz="2400" dirty="0" smtClean="0"/>
              <a:t>Ser una guía para el diseñador sobre cómo integrar el </a:t>
            </a:r>
            <a:r>
              <a:rPr sz="2400" dirty="0" smtClean="0"/>
              <a:t>PHY</a:t>
            </a:r>
            <a:endParaRPr sz="2400" dirty="0"/>
          </a:p>
          <a:p>
            <a:pPr marL="382699" indent="-382699" algn="l">
              <a:lnSpc>
                <a:spcPct val="110000"/>
              </a:lnSpc>
              <a:buSzPct val="100000"/>
              <a:buChar char="‣"/>
              <a:defRPr sz="1800"/>
            </a:pPr>
            <a:r>
              <a:rPr lang="es-ES" sz="2400" dirty="0" smtClean="0"/>
              <a:t>Resolver la elección de componentes </a:t>
            </a:r>
            <a:r>
              <a:rPr sz="2400" dirty="0" smtClean="0"/>
              <a:t>(</a:t>
            </a:r>
            <a:r>
              <a:rPr lang="es-ES" sz="2400" dirty="0" smtClean="0"/>
              <a:t>relojes</a:t>
            </a:r>
            <a:r>
              <a:rPr sz="2400" dirty="0" smtClean="0"/>
              <a:t>, </a:t>
            </a:r>
            <a:r>
              <a:rPr sz="2400" dirty="0"/>
              <a:t>PMIC, Cs, Rs, Ls, </a:t>
            </a:r>
            <a:r>
              <a:rPr sz="2400" dirty="0" err="1" smtClean="0"/>
              <a:t>filtr</a:t>
            </a:r>
            <a:r>
              <a:rPr lang="es-ES" sz="2400" dirty="0" smtClean="0"/>
              <a:t>o</a:t>
            </a:r>
            <a:r>
              <a:rPr sz="2400" dirty="0" smtClean="0"/>
              <a:t>s</a:t>
            </a:r>
            <a:r>
              <a:rPr sz="2400" dirty="0"/>
              <a:t>)</a:t>
            </a:r>
          </a:p>
          <a:p>
            <a:pPr marL="382699" indent="-382699" algn="l">
              <a:lnSpc>
                <a:spcPct val="110000"/>
              </a:lnSpc>
              <a:buSzPct val="100000"/>
              <a:buChar char="‣"/>
              <a:defRPr sz="1800"/>
            </a:pPr>
            <a:r>
              <a:rPr lang="es-ES" sz="2400" dirty="0" smtClean="0"/>
              <a:t>Resolver la red de distribución de alimentaciones </a:t>
            </a:r>
            <a:r>
              <a:rPr sz="2400" dirty="0" smtClean="0"/>
              <a:t>(</a:t>
            </a:r>
            <a:r>
              <a:rPr lang="es-ES" sz="2400" dirty="0" err="1" smtClean="0"/>
              <a:t>desacoplos</a:t>
            </a:r>
            <a:r>
              <a:rPr sz="2400" dirty="0" smtClean="0"/>
              <a:t>, </a:t>
            </a:r>
            <a:r>
              <a:rPr sz="2400" dirty="0" err="1" smtClean="0"/>
              <a:t>filtr</a:t>
            </a:r>
            <a:r>
              <a:rPr lang="es-ES" sz="2400" dirty="0" err="1" smtClean="0"/>
              <a:t>ado</a:t>
            </a:r>
            <a:r>
              <a:rPr sz="2400" dirty="0" smtClean="0"/>
              <a:t>, </a:t>
            </a:r>
            <a:r>
              <a:rPr lang="es-ES" sz="2400" dirty="0" smtClean="0"/>
              <a:t>e</a:t>
            </a:r>
            <a:r>
              <a:rPr sz="2400" dirty="0" err="1" smtClean="0"/>
              <a:t>stabili</a:t>
            </a:r>
            <a:r>
              <a:rPr lang="es-ES" sz="2400" dirty="0" smtClean="0"/>
              <a:t>dad</a:t>
            </a:r>
            <a:r>
              <a:rPr sz="2400" dirty="0" smtClean="0"/>
              <a:t>)</a:t>
            </a:r>
            <a:endParaRPr sz="2400" dirty="0"/>
          </a:p>
          <a:p>
            <a:pPr marL="382699" indent="-382699" algn="l">
              <a:lnSpc>
                <a:spcPct val="110000"/>
              </a:lnSpc>
              <a:buSzPct val="100000"/>
              <a:buChar char="‣"/>
              <a:defRPr sz="1800"/>
            </a:pPr>
            <a:r>
              <a:rPr lang="es-ES" sz="2400" dirty="0" smtClean="0"/>
              <a:t>Resolver la integridad de la señal</a:t>
            </a:r>
            <a:endParaRPr sz="2400" dirty="0"/>
          </a:p>
          <a:p>
            <a:pPr marL="382699" indent="-382699" algn="l">
              <a:lnSpc>
                <a:spcPct val="110000"/>
              </a:lnSpc>
              <a:buSzPct val="100000"/>
              <a:buChar char="‣"/>
              <a:defRPr sz="1800"/>
            </a:pPr>
            <a:r>
              <a:rPr lang="es-ES" sz="2400" dirty="0" smtClean="0"/>
              <a:t>Recomendar un </a:t>
            </a:r>
            <a:r>
              <a:rPr lang="es-ES" sz="2400" dirty="0" err="1" smtClean="0"/>
              <a:t>stack</a:t>
            </a:r>
            <a:r>
              <a:rPr lang="es-ES" sz="2400" dirty="0" smtClean="0"/>
              <a:t>-up para el PCB y un </a:t>
            </a:r>
            <a:r>
              <a:rPr sz="2400" dirty="0" smtClean="0"/>
              <a:t>layout</a:t>
            </a:r>
            <a:endParaRPr sz="2400" dirty="0"/>
          </a:p>
          <a:p>
            <a:pPr marL="382699" indent="-382699" algn="l">
              <a:lnSpc>
                <a:spcPct val="110000"/>
              </a:lnSpc>
              <a:buSzPct val="100000"/>
              <a:buChar char="‣"/>
              <a:defRPr sz="1800"/>
            </a:pPr>
            <a:r>
              <a:rPr lang="es-ES" sz="2400" dirty="0" smtClean="0"/>
              <a:t>Demostrar la funcionalidad</a:t>
            </a:r>
            <a:r>
              <a:rPr sz="2400" dirty="0" smtClean="0"/>
              <a:t> (</a:t>
            </a:r>
            <a:r>
              <a:rPr lang="es-ES" sz="2400" dirty="0" smtClean="0"/>
              <a:t>por ejemplo, </a:t>
            </a:r>
            <a:r>
              <a:rPr sz="2400" dirty="0" smtClean="0"/>
              <a:t>WU/Sleep</a:t>
            </a:r>
            <a:r>
              <a:rPr sz="2400" dirty="0"/>
              <a:t>)</a:t>
            </a:r>
          </a:p>
          <a:p>
            <a:pPr marL="382699" indent="-382699" algn="l">
              <a:lnSpc>
                <a:spcPct val="110000"/>
              </a:lnSpc>
              <a:buSzPct val="100000"/>
              <a:buChar char="‣"/>
              <a:defRPr sz="1800"/>
            </a:pPr>
            <a:r>
              <a:rPr lang="es-ES" sz="2400" dirty="0" smtClean="0"/>
              <a:t>Ser un vehículo de evaluación de la tecnología</a:t>
            </a:r>
            <a:endParaRPr sz="2400" dirty="0"/>
          </a:p>
          <a:p>
            <a:pPr marL="382699" indent="-382699" algn="l">
              <a:lnSpc>
                <a:spcPct val="110000"/>
              </a:lnSpc>
              <a:buSzPct val="100000"/>
              <a:buChar char="‣"/>
              <a:defRPr sz="1800"/>
            </a:pPr>
            <a:r>
              <a:rPr lang="es-ES" sz="2400" dirty="0" smtClean="0"/>
              <a:t>Operar en todo el rango de temperatura</a:t>
            </a:r>
            <a:endParaRPr sz="2400" dirty="0"/>
          </a:p>
          <a:p>
            <a:pPr marL="382699" indent="-382699" algn="l">
              <a:lnSpc>
                <a:spcPct val="110000"/>
              </a:lnSpc>
              <a:buSzPct val="100000"/>
              <a:buChar char="‣"/>
              <a:defRPr sz="1800"/>
            </a:pPr>
            <a:r>
              <a:rPr lang="es-ES" sz="2400" dirty="0" smtClean="0"/>
              <a:t>Soportar las condiciones de operación de las baterías</a:t>
            </a:r>
            <a:endParaRPr sz="2400" dirty="0"/>
          </a:p>
          <a:p>
            <a:pPr marL="382699" indent="-382699" algn="l">
              <a:lnSpc>
                <a:spcPct val="110000"/>
              </a:lnSpc>
              <a:buSzPct val="100000"/>
              <a:buChar char="‣"/>
              <a:defRPr sz="1800"/>
            </a:pPr>
            <a:r>
              <a:rPr lang="es-ES" sz="2400" dirty="0" smtClean="0"/>
              <a:t>Ser compatible EMC incluso sin caja metálica</a:t>
            </a:r>
            <a:endParaRPr sz="2400" dirty="0"/>
          </a:p>
        </p:txBody>
      </p:sp>
      <p:sp>
        <p:nvSpPr>
          <p:cNvPr id="194" name="PHY"/>
          <p:cNvSpPr txBox="1"/>
          <p:nvPr/>
        </p:nvSpPr>
        <p:spPr>
          <a:xfrm>
            <a:off x="11915021" y="6027181"/>
            <a:ext cx="761654" cy="5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5044" tIns="85044" rIns="85044" bIns="85044" anchor="ctr">
            <a:spAutoFit/>
          </a:bodyPr>
          <a:lstStyle>
            <a:lvl1pPr>
              <a:defRPr sz="2200" b="1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PHY</a:t>
            </a:r>
          </a:p>
        </p:txBody>
      </p:sp>
      <p:sp>
        <p:nvSpPr>
          <p:cNvPr id="195" name="Power…"/>
          <p:cNvSpPr txBox="1"/>
          <p:nvPr/>
        </p:nvSpPr>
        <p:spPr>
          <a:xfrm>
            <a:off x="16103803" y="6100689"/>
            <a:ext cx="1620864" cy="725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5044" tIns="85044" rIns="85044" bIns="85044" anchor="ctr">
            <a:spAutoFit/>
          </a:bodyPr>
          <a:lstStyle/>
          <a:p>
            <a:pPr algn="r">
              <a:defRPr sz="1800" b="1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Power </a:t>
            </a:r>
          </a:p>
          <a:p>
            <a:pPr algn="r">
              <a:defRPr sz="1800" b="1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management</a:t>
            </a:r>
          </a:p>
        </p:txBody>
      </p:sp>
      <p:sp>
        <p:nvSpPr>
          <p:cNvPr id="196" name="PS filters and…"/>
          <p:cNvSpPr txBox="1"/>
          <p:nvPr/>
        </p:nvSpPr>
        <p:spPr>
          <a:xfrm>
            <a:off x="17277554" y="5242653"/>
            <a:ext cx="1642357" cy="725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5044" tIns="85044" rIns="85044" bIns="85044" anchor="ctr">
            <a:spAutoFit/>
          </a:bodyPr>
          <a:lstStyle/>
          <a:p>
            <a:pPr algn="l">
              <a:defRPr sz="1800" b="1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PS filters and</a:t>
            </a:r>
          </a:p>
          <a:p>
            <a:pPr algn="l">
              <a:defRPr sz="1800" b="1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protections</a:t>
            </a:r>
          </a:p>
        </p:txBody>
      </p:sp>
      <p:sp>
        <p:nvSpPr>
          <p:cNvPr id="197" name="Wake-up &amp;…"/>
          <p:cNvSpPr txBox="1"/>
          <p:nvPr/>
        </p:nvSpPr>
        <p:spPr>
          <a:xfrm>
            <a:off x="14586136" y="8114301"/>
            <a:ext cx="1518271" cy="78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5044" tIns="85044" rIns="85044" bIns="85044" anchor="ctr">
            <a:spAutoFit/>
          </a:bodyPr>
          <a:lstStyle/>
          <a:p>
            <a:pPr>
              <a:defRPr sz="2000" b="1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Wake-up &amp;</a:t>
            </a:r>
          </a:p>
          <a:p>
            <a:pPr>
              <a:defRPr sz="2000" b="1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Sleep</a:t>
            </a:r>
          </a:p>
        </p:txBody>
      </p:sp>
      <p:sp>
        <p:nvSpPr>
          <p:cNvPr id="198" name="Indicators"/>
          <p:cNvSpPr txBox="1"/>
          <p:nvPr/>
        </p:nvSpPr>
        <p:spPr>
          <a:xfrm>
            <a:off x="17498361" y="11229261"/>
            <a:ext cx="1287439" cy="448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5044" tIns="85044" rIns="85044" bIns="85044" anchor="ctr">
            <a:spAutoFit/>
          </a:bodyPr>
          <a:lstStyle>
            <a:lvl1pPr>
              <a:defRPr sz="18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Indicators</a:t>
            </a:r>
          </a:p>
        </p:txBody>
      </p:sp>
      <p:sp>
        <p:nvSpPr>
          <p:cNvPr id="199" name="Management I/F"/>
          <p:cNvSpPr txBox="1"/>
          <p:nvPr/>
        </p:nvSpPr>
        <p:spPr>
          <a:xfrm>
            <a:off x="19447399" y="10160902"/>
            <a:ext cx="1979936" cy="448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5044" tIns="85044" rIns="85044" bIns="85044" anchor="ctr">
            <a:spAutoFit/>
          </a:bodyPr>
          <a:lstStyle>
            <a:lvl1pPr>
              <a:defRPr sz="18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Management I/F</a:t>
            </a:r>
          </a:p>
        </p:txBody>
      </p:sp>
      <p:sp>
        <p:nvSpPr>
          <p:cNvPr id="200" name="Config"/>
          <p:cNvSpPr txBox="1"/>
          <p:nvPr/>
        </p:nvSpPr>
        <p:spPr>
          <a:xfrm>
            <a:off x="20899924" y="8378445"/>
            <a:ext cx="902786" cy="448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5044" tIns="85044" rIns="85044" bIns="85044" anchor="ctr">
            <a:spAutoFit/>
          </a:bodyPr>
          <a:lstStyle>
            <a:lvl1pPr>
              <a:defRPr sz="18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Config</a:t>
            </a:r>
            <a:endParaRPr dirty="0"/>
          </a:p>
        </p:txBody>
      </p:sp>
      <p:sp>
        <p:nvSpPr>
          <p:cNvPr id="201" name="Battery"/>
          <p:cNvSpPr txBox="1"/>
          <p:nvPr/>
        </p:nvSpPr>
        <p:spPr>
          <a:xfrm>
            <a:off x="22255320" y="7470858"/>
            <a:ext cx="979662" cy="448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5044" tIns="85044" rIns="85044" bIns="85044" anchor="ctr">
            <a:spAutoFit/>
          </a:bodyPr>
          <a:lstStyle>
            <a:lvl1pPr>
              <a:defRPr sz="18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Battery</a:t>
            </a:r>
          </a:p>
        </p:txBody>
      </p:sp>
      <p:sp>
        <p:nvSpPr>
          <p:cNvPr id="202" name="SFP I/F…"/>
          <p:cNvSpPr txBox="1"/>
          <p:nvPr/>
        </p:nvSpPr>
        <p:spPr>
          <a:xfrm>
            <a:off x="19478216" y="3756095"/>
            <a:ext cx="2420032" cy="725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5044" tIns="85044" rIns="85044" bIns="85044" anchor="ctr">
            <a:spAutoFit/>
          </a:bodyPr>
          <a:lstStyle/>
          <a:p>
            <a:pPr algn="l">
              <a:defRPr sz="1800" b="1"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SFP I/F</a:t>
            </a:r>
          </a:p>
          <a:p>
            <a:pPr algn="l">
              <a:defRPr sz="1800" b="1"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(SGMII, 1000Base-X)</a:t>
            </a:r>
          </a:p>
        </p:txBody>
      </p:sp>
      <p:sp>
        <p:nvSpPr>
          <p:cNvPr id="203" name="SyncE"/>
          <p:cNvSpPr txBox="1"/>
          <p:nvPr/>
        </p:nvSpPr>
        <p:spPr>
          <a:xfrm>
            <a:off x="14704710" y="6242145"/>
            <a:ext cx="936819" cy="479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5044" tIns="85044" rIns="85044" bIns="85044" anchor="ctr">
            <a:spAutoFit/>
          </a:bodyPr>
          <a:lstStyle>
            <a:lvl1pPr>
              <a:defRPr sz="2000" b="1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SyncE</a:t>
            </a:r>
          </a:p>
        </p:txBody>
      </p:sp>
    </p:spTree>
    <p:extLst>
      <p:ext uri="{BB962C8B-B14F-4D97-AF65-F5344CB8AC3E}">
        <p14:creationId xmlns:p14="http://schemas.microsoft.com/office/powerpoint/2010/main" val="2508395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9-03-20 a las 5.41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41" y="2656143"/>
            <a:ext cx="8247379" cy="6521184"/>
          </a:xfrm>
          <a:prstGeom prst="rect">
            <a:avLst/>
          </a:prstGeom>
        </p:spPr>
      </p:pic>
      <p:sp>
        <p:nvSpPr>
          <p:cNvPr id="152" name="All components in one. New cost reduction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 smtClean="0"/>
              <a:t>Nuevo concepto: todos los componentes en uno</a:t>
            </a:r>
            <a:endParaRPr dirty="0"/>
          </a:p>
        </p:txBody>
      </p:sp>
      <p:sp>
        <p:nvSpPr>
          <p:cNvPr id="15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601716" y="12834086"/>
            <a:ext cx="310923" cy="477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154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63503" y="2953055"/>
            <a:ext cx="8630908" cy="4216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s_sorolla_cover_view1.png" descr="ps_sorolla_cover_view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21997" y="8479047"/>
            <a:ext cx="7077101" cy="368545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Línea"/>
          <p:cNvSpPr/>
          <p:nvPr/>
        </p:nvSpPr>
        <p:spPr>
          <a:xfrm flipH="1">
            <a:off x="12365275" y="5185370"/>
            <a:ext cx="4442267" cy="4599418"/>
          </a:xfrm>
          <a:prstGeom prst="line">
            <a:avLst/>
          </a:prstGeom>
          <a:ln w="76200">
            <a:solidFill>
              <a:srgbClr val="FF9300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2000"/>
            </a:pPr>
            <a:endParaRPr/>
          </a:p>
        </p:txBody>
      </p:sp>
      <p:sp>
        <p:nvSpPr>
          <p:cNvPr id="158" name="Línea"/>
          <p:cNvSpPr/>
          <p:nvPr/>
        </p:nvSpPr>
        <p:spPr>
          <a:xfrm>
            <a:off x="6674682" y="5759612"/>
            <a:ext cx="4029095" cy="4144925"/>
          </a:xfrm>
          <a:prstGeom prst="line">
            <a:avLst/>
          </a:prstGeom>
          <a:ln w="76200">
            <a:solidFill>
              <a:srgbClr val="FF9300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2000"/>
            </a:pPr>
            <a:endParaRPr/>
          </a:p>
        </p:txBody>
      </p:sp>
      <p:sp>
        <p:nvSpPr>
          <p:cNvPr id="159" name="Línea"/>
          <p:cNvSpPr/>
          <p:nvPr/>
        </p:nvSpPr>
        <p:spPr>
          <a:xfrm>
            <a:off x="7147226" y="5464248"/>
            <a:ext cx="6556410" cy="4984898"/>
          </a:xfrm>
          <a:prstGeom prst="line">
            <a:avLst/>
          </a:prstGeom>
          <a:ln w="76200">
            <a:solidFill>
              <a:srgbClr val="FF9300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2000"/>
            </a:pPr>
            <a:endParaRPr/>
          </a:p>
        </p:txBody>
      </p:sp>
      <p:sp>
        <p:nvSpPr>
          <p:cNvPr id="160" name="Integrate KD1053, FOT Tx &amp; Rx in a single component"/>
          <p:cNvSpPr txBox="1"/>
          <p:nvPr/>
        </p:nvSpPr>
        <p:spPr>
          <a:xfrm>
            <a:off x="435720" y="9983796"/>
            <a:ext cx="9093390" cy="2393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normAutofit/>
          </a:bodyPr>
          <a:lstStyle>
            <a:lvl1pPr marL="369276" indent="-369276" algn="l">
              <a:spcBef>
                <a:spcPts val="2800"/>
              </a:spcBef>
              <a:buSzPct val="100000"/>
              <a:buChar char="•"/>
              <a:defRPr sz="3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 smtClean="0"/>
              <a:t>Integra </a:t>
            </a:r>
            <a:r>
              <a:rPr lang="es-ES" dirty="0" smtClean="0"/>
              <a:t>PHY</a:t>
            </a:r>
            <a:r>
              <a:rPr dirty="0" smtClean="0"/>
              <a:t>, </a:t>
            </a:r>
            <a:r>
              <a:rPr dirty="0"/>
              <a:t>FOT </a:t>
            </a:r>
            <a:r>
              <a:rPr dirty="0" err="1"/>
              <a:t>Tx</a:t>
            </a:r>
            <a:r>
              <a:rPr dirty="0"/>
              <a:t> &amp; Rx </a:t>
            </a:r>
            <a:r>
              <a:rPr lang="es-ES" dirty="0" smtClean="0"/>
              <a:t>e</a:t>
            </a:r>
            <a:r>
              <a:rPr dirty="0" smtClean="0"/>
              <a:t>n</a:t>
            </a:r>
            <a:r>
              <a:rPr lang="es-ES" dirty="0" smtClean="0"/>
              <a:t> un único</a:t>
            </a:r>
            <a:r>
              <a:rPr dirty="0" smtClean="0"/>
              <a:t> component</a:t>
            </a:r>
            <a:r>
              <a:rPr lang="es-ES" dirty="0" smtClean="0"/>
              <a:t>e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Multi Gigabit Target develop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 smtClean="0"/>
              <a:t>Desarrollo del </a:t>
            </a:r>
            <a:r>
              <a:rPr dirty="0" smtClean="0"/>
              <a:t>Multi</a:t>
            </a:r>
            <a:r>
              <a:rPr lang="es-ES" dirty="0" err="1" smtClean="0"/>
              <a:t>gi</a:t>
            </a:r>
            <a:r>
              <a:rPr dirty="0" err="1" smtClean="0"/>
              <a:t>ga</a:t>
            </a:r>
            <a:r>
              <a:rPr lang="es-ES" dirty="0" smtClean="0"/>
              <a:t>: objetivos</a:t>
            </a:r>
            <a:endParaRPr dirty="0"/>
          </a:p>
        </p:txBody>
      </p:sp>
      <p:sp>
        <p:nvSpPr>
          <p:cNvPr id="714" name="Automotive requirements…"/>
          <p:cNvSpPr txBox="1">
            <a:spLocks noGrp="1"/>
          </p:cNvSpPr>
          <p:nvPr>
            <p:ph type="body" idx="1"/>
          </p:nvPr>
        </p:nvSpPr>
        <p:spPr>
          <a:xfrm>
            <a:off x="775368" y="3614881"/>
            <a:ext cx="22231568" cy="7959498"/>
          </a:xfrm>
          <a:prstGeom prst="rect">
            <a:avLst/>
          </a:prstGeom>
        </p:spPr>
        <p:txBody>
          <a:bodyPr numCol="2" spcCol="1111512">
            <a:normAutofit/>
          </a:bodyPr>
          <a:lstStyle/>
          <a:p>
            <a:pPr marL="371037" indent="-371037">
              <a:defRPr sz="4000"/>
            </a:pPr>
            <a:r>
              <a:rPr lang="es-ES" dirty="0" smtClean="0"/>
              <a:t>Fuente de luz</a:t>
            </a:r>
            <a:r>
              <a:rPr dirty="0" smtClean="0"/>
              <a:t>: </a:t>
            </a:r>
            <a:r>
              <a:rPr dirty="0"/>
              <a:t>VCSEL 850 nm</a:t>
            </a:r>
          </a:p>
          <a:p>
            <a:pPr marL="371037" indent="-371037">
              <a:defRPr sz="4000"/>
            </a:pPr>
            <a:r>
              <a:rPr lang="es-ES" dirty="0" smtClean="0"/>
              <a:t>Velocidades</a:t>
            </a:r>
            <a:endParaRPr dirty="0"/>
          </a:p>
          <a:p>
            <a:pPr marL="809409" lvl="1" indent="-364935">
              <a:defRPr sz="3400"/>
            </a:pPr>
            <a:r>
              <a:rPr dirty="0"/>
              <a:t>2.5 </a:t>
            </a:r>
            <a:r>
              <a:rPr lang="es-ES" dirty="0" smtClean="0"/>
              <a:t> </a:t>
            </a:r>
            <a:r>
              <a:rPr dirty="0" smtClean="0"/>
              <a:t>/ </a:t>
            </a:r>
            <a:r>
              <a:rPr dirty="0"/>
              <a:t>5 </a:t>
            </a:r>
            <a:r>
              <a:rPr lang="es-ES" dirty="0" smtClean="0"/>
              <a:t> </a:t>
            </a:r>
            <a:r>
              <a:rPr dirty="0" smtClean="0"/>
              <a:t>/ </a:t>
            </a:r>
            <a:r>
              <a:rPr dirty="0"/>
              <a:t>10 </a:t>
            </a:r>
            <a:r>
              <a:rPr lang="es-ES" dirty="0" smtClean="0"/>
              <a:t> / 12.5  </a:t>
            </a:r>
            <a:r>
              <a:rPr dirty="0" smtClean="0"/>
              <a:t>Gbps</a:t>
            </a:r>
            <a:endParaRPr lang="es-ES" dirty="0" smtClean="0"/>
          </a:p>
          <a:p>
            <a:pPr marL="370504" indent="-364935">
              <a:defRPr sz="3400"/>
            </a:pPr>
            <a:r>
              <a:rPr dirty="0" err="1" smtClean="0"/>
              <a:t>Fibr</a:t>
            </a:r>
            <a:r>
              <a:rPr lang="es-ES" dirty="0" smtClean="0"/>
              <a:t>a</a:t>
            </a:r>
            <a:r>
              <a:rPr dirty="0" smtClean="0"/>
              <a:t>:</a:t>
            </a:r>
          </a:p>
          <a:p>
            <a:pPr marL="809409" lvl="1" indent="-364935">
              <a:defRPr sz="3400"/>
            </a:pPr>
            <a:r>
              <a:rPr lang="es-ES" dirty="0" smtClean="0"/>
              <a:t>Fibra de cristal m</a:t>
            </a:r>
            <a:r>
              <a:rPr dirty="0" err="1" smtClean="0"/>
              <a:t>ulti</a:t>
            </a:r>
            <a:r>
              <a:rPr dirty="0" smtClean="0"/>
              <a:t>-mod</a:t>
            </a:r>
            <a:r>
              <a:rPr lang="es-ES" dirty="0" smtClean="0"/>
              <a:t>o de índice gradual</a:t>
            </a:r>
            <a:endParaRPr dirty="0"/>
          </a:p>
          <a:p>
            <a:pPr marL="809409" lvl="1" indent="-364935">
              <a:defRPr sz="3400"/>
            </a:pPr>
            <a:r>
              <a:rPr lang="es-ES" dirty="0" smtClean="0"/>
              <a:t>Fibra POF m</a:t>
            </a:r>
            <a:r>
              <a:rPr dirty="0" err="1" smtClean="0"/>
              <a:t>ulti</a:t>
            </a:r>
            <a:r>
              <a:rPr dirty="0" smtClean="0"/>
              <a:t>-mod</a:t>
            </a:r>
            <a:r>
              <a:rPr lang="es-ES" dirty="0"/>
              <a:t>o</a:t>
            </a:r>
            <a:r>
              <a:rPr dirty="0" smtClean="0"/>
              <a:t> </a:t>
            </a:r>
            <a:r>
              <a:rPr lang="es-ES" dirty="0" smtClean="0"/>
              <a:t>de índice gradual </a:t>
            </a:r>
            <a:endParaRPr dirty="0"/>
          </a:p>
          <a:p>
            <a:pPr marL="371037" indent="-371037">
              <a:defRPr sz="4000"/>
            </a:pPr>
            <a:r>
              <a:rPr dirty="0" smtClean="0"/>
              <a:t>Power</a:t>
            </a:r>
            <a:endParaRPr dirty="0"/>
          </a:p>
          <a:p>
            <a:pPr marL="809409" lvl="1" indent="-364935">
              <a:defRPr sz="3400"/>
            </a:pPr>
            <a:r>
              <a:rPr dirty="0"/>
              <a:t>Less than 2W (bidir) per PHY port @ 10 Gbps</a:t>
            </a:r>
          </a:p>
        </p:txBody>
      </p:sp>
      <p:sp>
        <p:nvSpPr>
          <p:cNvPr id="7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454655" y="12834086"/>
            <a:ext cx="457986" cy="482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068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NGAUTO base development schedule (Ethernet PHY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 smtClean="0"/>
              <a:t>Planificación del desarrollo del </a:t>
            </a:r>
            <a:r>
              <a:rPr lang="es-ES" dirty="0" err="1" smtClean="0"/>
              <a:t>Multigiga</a:t>
            </a:r>
            <a:r>
              <a:rPr lang="es-ES" dirty="0" smtClean="0"/>
              <a:t> </a:t>
            </a:r>
            <a:r>
              <a:rPr dirty="0" smtClean="0"/>
              <a:t>(</a:t>
            </a:r>
            <a:r>
              <a:rPr dirty="0"/>
              <a:t>Ethernet PHY)</a:t>
            </a:r>
          </a:p>
        </p:txBody>
      </p:sp>
      <p:sp>
        <p:nvSpPr>
          <p:cNvPr id="107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447781" y="12834086"/>
            <a:ext cx="464860" cy="482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077" name="Flecha"/>
          <p:cNvSpPr/>
          <p:nvPr/>
        </p:nvSpPr>
        <p:spPr>
          <a:xfrm>
            <a:off x="3909822" y="11344618"/>
            <a:ext cx="16221542" cy="455290"/>
          </a:xfrm>
          <a:prstGeom prst="rightArrow">
            <a:avLst>
              <a:gd name="adj1" fmla="val 32000"/>
              <a:gd name="adj2" fmla="val 251049"/>
            </a:avLst>
          </a:prstGeom>
          <a:gradFill>
            <a:gsLst>
              <a:gs pos="0">
                <a:srgbClr val="FFFFFF"/>
              </a:gs>
              <a:gs pos="100000">
                <a:srgbClr val="90AB9B"/>
              </a:gs>
            </a:gsLst>
          </a:gradFill>
          <a:ln w="12700">
            <a:miter lim="400000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1078" name="Rectángulo"/>
          <p:cNvSpPr/>
          <p:nvPr/>
        </p:nvSpPr>
        <p:spPr>
          <a:xfrm>
            <a:off x="4512469" y="2718593"/>
            <a:ext cx="2098016" cy="8238319"/>
          </a:xfrm>
          <a:prstGeom prst="rect">
            <a:avLst/>
          </a:prstGeom>
          <a:solidFill>
            <a:srgbClr val="90AB9B">
              <a:alpha val="60234"/>
            </a:srgbClr>
          </a:solidFill>
          <a:ln w="12700">
            <a:miter lim="400000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1079" name="Rectángulo"/>
          <p:cNvSpPr/>
          <p:nvPr/>
        </p:nvSpPr>
        <p:spPr>
          <a:xfrm>
            <a:off x="6731266" y="2718593"/>
            <a:ext cx="2098018" cy="8238319"/>
          </a:xfrm>
          <a:prstGeom prst="rect">
            <a:avLst/>
          </a:prstGeom>
          <a:ln w="12700">
            <a:miter lim="400000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1080" name="Rectángulo"/>
          <p:cNvSpPr/>
          <p:nvPr/>
        </p:nvSpPr>
        <p:spPr>
          <a:xfrm>
            <a:off x="8950063" y="2718593"/>
            <a:ext cx="2098016" cy="8238319"/>
          </a:xfrm>
          <a:prstGeom prst="rect">
            <a:avLst/>
          </a:prstGeom>
          <a:solidFill>
            <a:srgbClr val="90AB9B">
              <a:alpha val="60234"/>
            </a:srgbClr>
          </a:solidFill>
          <a:ln w="12700">
            <a:miter lim="400000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1081" name="Rectángulo"/>
          <p:cNvSpPr/>
          <p:nvPr/>
        </p:nvSpPr>
        <p:spPr>
          <a:xfrm>
            <a:off x="11168861" y="2718593"/>
            <a:ext cx="2098016" cy="8238319"/>
          </a:xfrm>
          <a:prstGeom prst="rect">
            <a:avLst/>
          </a:prstGeom>
          <a:ln w="12700">
            <a:miter lim="400000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1082" name="Rectángulo"/>
          <p:cNvSpPr/>
          <p:nvPr/>
        </p:nvSpPr>
        <p:spPr>
          <a:xfrm>
            <a:off x="13387658" y="2718593"/>
            <a:ext cx="2098016" cy="8238319"/>
          </a:xfrm>
          <a:prstGeom prst="rect">
            <a:avLst/>
          </a:prstGeom>
          <a:solidFill>
            <a:srgbClr val="90AB9B">
              <a:alpha val="60234"/>
            </a:srgbClr>
          </a:solidFill>
          <a:ln w="12700">
            <a:miter lim="400000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1083" name="Rectángulo"/>
          <p:cNvSpPr/>
          <p:nvPr/>
        </p:nvSpPr>
        <p:spPr>
          <a:xfrm>
            <a:off x="15606456" y="2718593"/>
            <a:ext cx="2098016" cy="8238319"/>
          </a:xfrm>
          <a:prstGeom prst="rect">
            <a:avLst/>
          </a:prstGeom>
          <a:ln w="12700">
            <a:miter lim="400000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1084" name="Rectángulo"/>
          <p:cNvSpPr/>
          <p:nvPr/>
        </p:nvSpPr>
        <p:spPr>
          <a:xfrm>
            <a:off x="17825252" y="2718593"/>
            <a:ext cx="2098016" cy="8238319"/>
          </a:xfrm>
          <a:prstGeom prst="rect">
            <a:avLst/>
          </a:prstGeom>
          <a:solidFill>
            <a:srgbClr val="90AB9B">
              <a:alpha val="60234"/>
            </a:srgbClr>
          </a:solidFill>
          <a:ln w="12700">
            <a:miter lim="400000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1085" name="2018"/>
          <p:cNvSpPr txBox="1"/>
          <p:nvPr/>
        </p:nvSpPr>
        <p:spPr>
          <a:xfrm>
            <a:off x="5112169" y="2837424"/>
            <a:ext cx="898619" cy="544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2018</a:t>
            </a:r>
          </a:p>
        </p:txBody>
      </p:sp>
      <p:sp>
        <p:nvSpPr>
          <p:cNvPr id="1086" name="2019"/>
          <p:cNvSpPr txBox="1"/>
          <p:nvPr/>
        </p:nvSpPr>
        <p:spPr>
          <a:xfrm>
            <a:off x="7330965" y="2837424"/>
            <a:ext cx="898619" cy="544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2019</a:t>
            </a:r>
          </a:p>
        </p:txBody>
      </p:sp>
      <p:sp>
        <p:nvSpPr>
          <p:cNvPr id="1087" name="2020"/>
          <p:cNvSpPr txBox="1"/>
          <p:nvPr/>
        </p:nvSpPr>
        <p:spPr>
          <a:xfrm>
            <a:off x="9549761" y="2837424"/>
            <a:ext cx="898619" cy="544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2020</a:t>
            </a:r>
          </a:p>
        </p:txBody>
      </p:sp>
      <p:sp>
        <p:nvSpPr>
          <p:cNvPr id="1088" name="2021"/>
          <p:cNvSpPr txBox="1"/>
          <p:nvPr/>
        </p:nvSpPr>
        <p:spPr>
          <a:xfrm>
            <a:off x="11768559" y="2837424"/>
            <a:ext cx="898619" cy="544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2021</a:t>
            </a:r>
          </a:p>
        </p:txBody>
      </p:sp>
      <p:sp>
        <p:nvSpPr>
          <p:cNvPr id="1089" name="2022"/>
          <p:cNvSpPr txBox="1"/>
          <p:nvPr/>
        </p:nvSpPr>
        <p:spPr>
          <a:xfrm>
            <a:off x="13987358" y="2837424"/>
            <a:ext cx="898619" cy="544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2022</a:t>
            </a:r>
          </a:p>
        </p:txBody>
      </p:sp>
      <p:sp>
        <p:nvSpPr>
          <p:cNvPr id="1090" name="2023"/>
          <p:cNvSpPr txBox="1"/>
          <p:nvPr/>
        </p:nvSpPr>
        <p:spPr>
          <a:xfrm>
            <a:off x="16206154" y="2837424"/>
            <a:ext cx="898619" cy="544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2023</a:t>
            </a:r>
          </a:p>
        </p:txBody>
      </p:sp>
      <p:sp>
        <p:nvSpPr>
          <p:cNvPr id="1091" name="2024"/>
          <p:cNvSpPr txBox="1"/>
          <p:nvPr/>
        </p:nvSpPr>
        <p:spPr>
          <a:xfrm>
            <a:off x="18423823" y="2837424"/>
            <a:ext cx="900877" cy="544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2024</a:t>
            </a:r>
          </a:p>
        </p:txBody>
      </p:sp>
      <p:sp>
        <p:nvSpPr>
          <p:cNvPr id="1092" name="Línea"/>
          <p:cNvSpPr/>
          <p:nvPr/>
        </p:nvSpPr>
        <p:spPr>
          <a:xfrm>
            <a:off x="4042220" y="7412871"/>
            <a:ext cx="262865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defRPr sz="2000"/>
            </a:pPr>
            <a:endParaRPr/>
          </a:p>
        </p:txBody>
      </p:sp>
      <p:sp>
        <p:nvSpPr>
          <p:cNvPr id="1093" name="Línea"/>
          <p:cNvSpPr/>
          <p:nvPr/>
        </p:nvSpPr>
        <p:spPr>
          <a:xfrm>
            <a:off x="6713407" y="6837754"/>
            <a:ext cx="221879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>
              <a:defRPr sz="2000"/>
            </a:pPr>
            <a:endParaRPr/>
          </a:p>
        </p:txBody>
      </p:sp>
      <p:sp>
        <p:nvSpPr>
          <p:cNvPr id="1094" name="Línea"/>
          <p:cNvSpPr/>
          <p:nvPr/>
        </p:nvSpPr>
        <p:spPr>
          <a:xfrm>
            <a:off x="8889673" y="7469188"/>
            <a:ext cx="6656393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>
              <a:defRPr sz="2000"/>
            </a:pPr>
            <a:endParaRPr/>
          </a:p>
        </p:txBody>
      </p:sp>
      <p:sp>
        <p:nvSpPr>
          <p:cNvPr id="1095" name="Línea"/>
          <p:cNvSpPr/>
          <p:nvPr/>
        </p:nvSpPr>
        <p:spPr>
          <a:xfrm>
            <a:off x="15588595" y="7182606"/>
            <a:ext cx="3285666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>
              <a:defRPr sz="2000"/>
            </a:pPr>
            <a:endParaRPr/>
          </a:p>
        </p:txBody>
      </p:sp>
      <p:sp>
        <p:nvSpPr>
          <p:cNvPr id="1096" name="Technology…"/>
          <p:cNvSpPr txBox="1"/>
          <p:nvPr/>
        </p:nvSpPr>
        <p:spPr>
          <a:xfrm rot="19844771">
            <a:off x="4579096" y="6593328"/>
            <a:ext cx="1554902" cy="821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/>
          <a:p>
            <a:pPr>
              <a:defRPr sz="2200"/>
            </a:pPr>
            <a:r>
              <a:rPr dirty="0"/>
              <a:t>Technology</a:t>
            </a:r>
          </a:p>
          <a:p>
            <a:pPr>
              <a:defRPr sz="2200"/>
            </a:pPr>
            <a:r>
              <a:rPr dirty="0"/>
              <a:t>feasibility</a:t>
            </a:r>
          </a:p>
        </p:txBody>
      </p:sp>
      <p:sp>
        <p:nvSpPr>
          <p:cNvPr id="1097" name="Technology…"/>
          <p:cNvSpPr txBox="1"/>
          <p:nvPr/>
        </p:nvSpPr>
        <p:spPr>
          <a:xfrm rot="19844771">
            <a:off x="7080333" y="6150065"/>
            <a:ext cx="1717107" cy="821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/>
          <a:p>
            <a:pPr>
              <a:defRPr sz="2200"/>
            </a:pPr>
            <a:r>
              <a:t>Technology</a:t>
            </a:r>
          </a:p>
          <a:p>
            <a:pPr>
              <a:defRPr sz="2200"/>
            </a:pPr>
            <a:r>
              <a:t>development</a:t>
            </a:r>
          </a:p>
        </p:txBody>
      </p:sp>
      <p:sp>
        <p:nvSpPr>
          <p:cNvPr id="1098" name="Product…"/>
          <p:cNvSpPr txBox="1"/>
          <p:nvPr/>
        </p:nvSpPr>
        <p:spPr>
          <a:xfrm rot="19844771">
            <a:off x="11316783" y="6771920"/>
            <a:ext cx="1717107" cy="821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/>
          <a:p>
            <a:pPr>
              <a:defRPr sz="2200"/>
            </a:pPr>
            <a:r>
              <a:rPr dirty="0"/>
              <a:t>Product</a:t>
            </a:r>
          </a:p>
          <a:p>
            <a:pPr>
              <a:defRPr sz="2200"/>
            </a:pPr>
            <a:r>
              <a:rPr dirty="0"/>
              <a:t>development</a:t>
            </a:r>
          </a:p>
        </p:txBody>
      </p:sp>
      <p:sp>
        <p:nvSpPr>
          <p:cNvPr id="1099" name="Estrella"/>
          <p:cNvSpPr/>
          <p:nvPr/>
        </p:nvSpPr>
        <p:spPr>
          <a:xfrm>
            <a:off x="18763139" y="6947255"/>
            <a:ext cx="803068" cy="67341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9300"/>
          </a:solidFill>
          <a:ln w="12700">
            <a:miter lim="400000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1100" name="SOP"/>
          <p:cNvSpPr txBox="1"/>
          <p:nvPr/>
        </p:nvSpPr>
        <p:spPr>
          <a:xfrm>
            <a:off x="18840251" y="7915310"/>
            <a:ext cx="708792" cy="482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>
              <a:defRPr sz="2200"/>
            </a:lvl1pPr>
          </a:lstStyle>
          <a:p>
            <a:r>
              <a:t>SOP</a:t>
            </a:r>
          </a:p>
        </p:txBody>
      </p:sp>
      <p:sp>
        <p:nvSpPr>
          <p:cNvPr id="1101" name="Estrella"/>
          <p:cNvSpPr/>
          <p:nvPr/>
        </p:nvSpPr>
        <p:spPr>
          <a:xfrm>
            <a:off x="8338144" y="7926451"/>
            <a:ext cx="1035041" cy="829046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9300"/>
          </a:solidFill>
          <a:ln w="12700">
            <a:miter lim="400000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1102" name="Estrella"/>
          <p:cNvSpPr/>
          <p:nvPr/>
        </p:nvSpPr>
        <p:spPr>
          <a:xfrm>
            <a:off x="12922556" y="7998924"/>
            <a:ext cx="914934" cy="771535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9300"/>
          </a:solidFill>
          <a:ln w="12700">
            <a:miter lim="400000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1103" name="Estrella"/>
          <p:cNvSpPr/>
          <p:nvPr/>
        </p:nvSpPr>
        <p:spPr>
          <a:xfrm>
            <a:off x="15219178" y="7892865"/>
            <a:ext cx="934380" cy="82992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9300"/>
          </a:solidFill>
          <a:ln w="12700">
            <a:miter lim="400000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1104" name="Lab demo…"/>
          <p:cNvSpPr txBox="1"/>
          <p:nvPr/>
        </p:nvSpPr>
        <p:spPr>
          <a:xfrm>
            <a:off x="7191950" y="7946637"/>
            <a:ext cx="1120513" cy="636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/>
          <a:p>
            <a:pPr>
              <a:defRPr sz="1600" b="1">
                <a:latin typeface="+mn-lt"/>
                <a:ea typeface="+mn-ea"/>
                <a:cs typeface="+mn-cs"/>
                <a:sym typeface="Helvetica Neue"/>
              </a:defRPr>
            </a:pPr>
            <a:r>
              <a:t>Lab demo</a:t>
            </a:r>
          </a:p>
          <a:p>
            <a:pPr>
              <a:defRPr sz="1600" b="1">
                <a:latin typeface="+mn-lt"/>
                <a:ea typeface="+mn-ea"/>
                <a:cs typeface="+mn-cs"/>
                <a:sym typeface="Helvetica Neue"/>
              </a:defRPr>
            </a:pPr>
            <a:r>
              <a:t>available</a:t>
            </a:r>
          </a:p>
        </p:txBody>
      </p:sp>
      <p:sp>
        <p:nvSpPr>
          <p:cNvPr id="1105" name="Prototype…"/>
          <p:cNvSpPr txBox="1"/>
          <p:nvPr/>
        </p:nvSpPr>
        <p:spPr>
          <a:xfrm>
            <a:off x="13793645" y="8522900"/>
            <a:ext cx="1106061" cy="636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/>
          <a:p>
            <a:pPr>
              <a:defRPr sz="1600" b="1">
                <a:latin typeface="+mn-lt"/>
                <a:ea typeface="+mn-ea"/>
                <a:cs typeface="+mn-cs"/>
                <a:sym typeface="Helvetica Neue"/>
              </a:defRPr>
            </a:pPr>
            <a:r>
              <a:t>Prototype</a:t>
            </a:r>
          </a:p>
          <a:p>
            <a:pPr>
              <a:defRPr sz="1600" b="1">
                <a:latin typeface="+mn-lt"/>
                <a:ea typeface="+mn-ea"/>
                <a:cs typeface="+mn-cs"/>
                <a:sym typeface="Helvetica Neue"/>
              </a:defRPr>
            </a:pPr>
            <a:r>
              <a:t>available</a:t>
            </a:r>
          </a:p>
        </p:txBody>
      </p:sp>
      <p:sp>
        <p:nvSpPr>
          <p:cNvPr id="1106" name="Fully functional…"/>
          <p:cNvSpPr txBox="1"/>
          <p:nvPr/>
        </p:nvSpPr>
        <p:spPr>
          <a:xfrm>
            <a:off x="16021901" y="8358842"/>
            <a:ext cx="1629357" cy="636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/>
          <a:p>
            <a:pPr>
              <a:defRPr sz="1600" b="1">
                <a:latin typeface="+mn-lt"/>
                <a:ea typeface="+mn-ea"/>
                <a:cs typeface="+mn-cs"/>
                <a:sym typeface="Helvetica Neue"/>
              </a:defRPr>
            </a:pPr>
            <a:r>
              <a:t>Fully functional</a:t>
            </a:r>
          </a:p>
          <a:p>
            <a:pPr>
              <a:defRPr sz="1600" b="1">
                <a:latin typeface="+mn-lt"/>
                <a:ea typeface="+mn-ea"/>
                <a:cs typeface="+mn-cs"/>
                <a:sym typeface="Helvetica Neue"/>
              </a:defRPr>
            </a:pPr>
            <a:r>
              <a:t>proto available</a:t>
            </a:r>
          </a:p>
        </p:txBody>
      </p:sp>
      <p:sp>
        <p:nvSpPr>
          <p:cNvPr id="1107" name="Línea"/>
          <p:cNvSpPr/>
          <p:nvPr/>
        </p:nvSpPr>
        <p:spPr>
          <a:xfrm>
            <a:off x="7845632" y="4478137"/>
            <a:ext cx="7657901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>
              <a:defRPr sz="2000"/>
            </a:pPr>
            <a:endParaRPr/>
          </a:p>
        </p:txBody>
      </p:sp>
      <p:sp>
        <p:nvSpPr>
          <p:cNvPr id="1108" name="IEEE 802.3 standardization"/>
          <p:cNvSpPr txBox="1"/>
          <p:nvPr/>
        </p:nvSpPr>
        <p:spPr>
          <a:xfrm rot="19844771">
            <a:off x="11340429" y="3888857"/>
            <a:ext cx="1993864" cy="821368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/>
          <a:p>
            <a:pPr>
              <a:defRPr sz="2200"/>
            </a:pPr>
            <a:r>
              <a:t>IEEE 802.3</a:t>
            </a:r>
            <a:br/>
            <a:r>
              <a:t>standardization</a:t>
            </a:r>
          </a:p>
        </p:txBody>
      </p:sp>
      <p:sp>
        <p:nvSpPr>
          <p:cNvPr id="1109" name="Línea"/>
          <p:cNvSpPr/>
          <p:nvPr/>
        </p:nvSpPr>
        <p:spPr>
          <a:xfrm>
            <a:off x="8950063" y="5905776"/>
            <a:ext cx="10973205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>
              <a:defRPr sz="2000"/>
            </a:pPr>
            <a:endParaRPr/>
          </a:p>
        </p:txBody>
      </p:sp>
      <p:sp>
        <p:nvSpPr>
          <p:cNvPr id="1110" name="ISO standardization…"/>
          <p:cNvSpPr txBox="1"/>
          <p:nvPr/>
        </p:nvSpPr>
        <p:spPr>
          <a:xfrm rot="19844771">
            <a:off x="11338159" y="5112702"/>
            <a:ext cx="1993864" cy="1159922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/>
          <a:p>
            <a:pPr>
              <a:defRPr sz="2200"/>
            </a:pPr>
            <a:r>
              <a:t>ISO</a:t>
            </a:r>
            <a:br/>
            <a:r>
              <a:t>standardization</a:t>
            </a:r>
          </a:p>
          <a:p>
            <a:pPr>
              <a:defRPr sz="2200"/>
            </a:pPr>
            <a:r>
              <a:t>Part 4</a:t>
            </a:r>
          </a:p>
        </p:txBody>
      </p:sp>
      <p:sp>
        <p:nvSpPr>
          <p:cNvPr id="1111" name="Línea"/>
          <p:cNvSpPr/>
          <p:nvPr/>
        </p:nvSpPr>
        <p:spPr>
          <a:xfrm>
            <a:off x="6276483" y="4120949"/>
            <a:ext cx="14585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>
              <a:defRPr sz="2000"/>
            </a:pPr>
            <a:endParaRPr/>
          </a:p>
        </p:txBody>
      </p:sp>
      <p:sp>
        <p:nvSpPr>
          <p:cNvPr id="1112" name="IEEE 802.3 CFI"/>
          <p:cNvSpPr txBox="1"/>
          <p:nvPr/>
        </p:nvSpPr>
        <p:spPr>
          <a:xfrm rot="19844771">
            <a:off x="6253964" y="4552686"/>
            <a:ext cx="1503606" cy="821368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/>
          <a:p>
            <a:pPr>
              <a:defRPr sz="2200"/>
            </a:pPr>
            <a:r>
              <a:t>IEEE 802.3</a:t>
            </a:r>
            <a:br/>
            <a:r>
              <a:t>CFI</a:t>
            </a:r>
          </a:p>
        </p:txBody>
      </p:sp>
      <p:sp>
        <p:nvSpPr>
          <p:cNvPr id="1113" name="ISO standardization…"/>
          <p:cNvSpPr txBox="1"/>
          <p:nvPr/>
        </p:nvSpPr>
        <p:spPr>
          <a:xfrm rot="19844771">
            <a:off x="14799439" y="5171935"/>
            <a:ext cx="1993864" cy="1159922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/>
          <a:p>
            <a:pPr>
              <a:defRPr sz="2200"/>
            </a:pPr>
            <a:r>
              <a:t>ISO</a:t>
            </a:r>
            <a:br/>
            <a:r>
              <a:t>standardization</a:t>
            </a:r>
          </a:p>
          <a:p>
            <a:pPr>
              <a:defRPr sz="2200"/>
            </a:pPr>
            <a:r>
              <a:t>Part 3</a:t>
            </a:r>
          </a:p>
        </p:txBody>
      </p:sp>
      <p:sp>
        <p:nvSpPr>
          <p:cNvPr id="1114" name="ISO standardization…"/>
          <p:cNvSpPr txBox="1"/>
          <p:nvPr/>
        </p:nvSpPr>
        <p:spPr>
          <a:xfrm rot="19844771">
            <a:off x="17299751" y="5171935"/>
            <a:ext cx="1993864" cy="1159922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/>
          <a:p>
            <a:pPr>
              <a:defRPr sz="2200"/>
            </a:pPr>
            <a:r>
              <a:t>ISO</a:t>
            </a:r>
            <a:br/>
            <a:r>
              <a:t>standardization</a:t>
            </a:r>
          </a:p>
          <a:p>
            <a:pPr>
              <a:defRPr sz="2200"/>
            </a:pPr>
            <a:r>
              <a:t>Part5</a:t>
            </a:r>
          </a:p>
        </p:txBody>
      </p:sp>
      <p:sp>
        <p:nvSpPr>
          <p:cNvPr id="1115" name="Product…"/>
          <p:cNvSpPr txBox="1"/>
          <p:nvPr/>
        </p:nvSpPr>
        <p:spPr>
          <a:xfrm rot="19844771">
            <a:off x="16344358" y="6605662"/>
            <a:ext cx="1570679" cy="821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/>
          <a:p>
            <a:pPr>
              <a:defRPr sz="2200"/>
            </a:pPr>
            <a:r>
              <a:t>Product</a:t>
            </a:r>
          </a:p>
          <a:p>
            <a:pPr>
              <a:defRPr sz="2200"/>
            </a:pPr>
            <a:r>
              <a:t>qualification</a:t>
            </a:r>
          </a:p>
        </p:txBody>
      </p:sp>
    </p:spTree>
    <p:extLst>
      <p:ext uri="{BB962C8B-B14F-4D97-AF65-F5344CB8AC3E}">
        <p14:creationId xmlns:p14="http://schemas.microsoft.com/office/powerpoint/2010/main" val="2403234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Why should JLR use 1000BASE-RH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Por qué una solución </a:t>
            </a:r>
            <a:r>
              <a:rPr lang="es-ES_tradnl" dirty="0" smtClean="0"/>
              <a:t>Ethernet óptica cualificada?</a:t>
            </a:r>
            <a:endParaRPr dirty="0"/>
          </a:p>
        </p:txBody>
      </p:sp>
      <p:sp>
        <p:nvSpPr>
          <p:cNvPr id="178" name="Main reasons…"/>
          <p:cNvSpPr txBox="1">
            <a:spLocks noGrp="1"/>
          </p:cNvSpPr>
          <p:nvPr>
            <p:ph type="body" idx="1"/>
          </p:nvPr>
        </p:nvSpPr>
        <p:spPr>
          <a:xfrm>
            <a:off x="558800" y="3087364"/>
            <a:ext cx="22231568" cy="10041714"/>
          </a:xfrm>
          <a:prstGeom prst="rect">
            <a:avLst/>
          </a:prstGeom>
        </p:spPr>
        <p:txBody>
          <a:bodyPr numCol="2" spcCol="1111512">
            <a:normAutofit/>
          </a:bodyPr>
          <a:lstStyle/>
          <a:p>
            <a:pPr>
              <a:defRPr sz="4400"/>
            </a:pPr>
            <a:r>
              <a:rPr lang="es-ES" dirty="0" smtClean="0"/>
              <a:t>Motivos principales</a:t>
            </a:r>
            <a:endParaRPr dirty="0"/>
          </a:p>
          <a:p>
            <a:pPr marL="808133" lvl="1" indent="-363660">
              <a:defRPr sz="3800"/>
            </a:pPr>
            <a:r>
              <a:rPr lang="es-ES" dirty="0" smtClean="0"/>
              <a:t>Aislamiento galvánico</a:t>
            </a:r>
          </a:p>
          <a:p>
            <a:pPr marL="1244552" lvl="2" indent="-363660">
              <a:defRPr sz="3800"/>
            </a:pPr>
            <a:r>
              <a:rPr lang="es-ES" dirty="0" smtClean="0"/>
              <a:t>Corrientes de retorno</a:t>
            </a:r>
          </a:p>
          <a:p>
            <a:pPr marL="1244552" lvl="2" indent="-363660">
              <a:defRPr sz="3800"/>
            </a:pPr>
            <a:r>
              <a:rPr lang="es-ES" dirty="0" smtClean="0"/>
              <a:t>Saltos de voltaje entre módulos</a:t>
            </a:r>
            <a:endParaRPr dirty="0"/>
          </a:p>
          <a:p>
            <a:pPr marL="808133" lvl="1" indent="-363660">
              <a:defRPr sz="3800"/>
            </a:pPr>
            <a:r>
              <a:rPr dirty="0" smtClean="0"/>
              <a:t>EMI</a:t>
            </a:r>
            <a:endParaRPr dirty="0"/>
          </a:p>
          <a:p>
            <a:pPr lvl="2">
              <a:defRPr sz="3200"/>
            </a:pPr>
            <a:r>
              <a:rPr dirty="0"/>
              <a:t>EMI </a:t>
            </a:r>
            <a:r>
              <a:rPr lang="es-ES" dirty="0" smtClean="0"/>
              <a:t>en zonas críticas (aumenta eficiencia radio de las antenas)</a:t>
            </a:r>
            <a:endParaRPr dirty="0"/>
          </a:p>
          <a:p>
            <a:pPr marL="808133" lvl="1" indent="-363660">
              <a:defRPr sz="3800"/>
            </a:pPr>
            <a:r>
              <a:rPr dirty="0" smtClean="0"/>
              <a:t>EMS</a:t>
            </a:r>
            <a:endParaRPr dirty="0"/>
          </a:p>
          <a:p>
            <a:pPr lvl="2">
              <a:defRPr sz="3200"/>
            </a:pPr>
            <a:r>
              <a:rPr dirty="0"/>
              <a:t>EMS </a:t>
            </a:r>
            <a:r>
              <a:rPr lang="es-ES" dirty="0" smtClean="0"/>
              <a:t>e</a:t>
            </a:r>
            <a:r>
              <a:rPr dirty="0" smtClean="0"/>
              <a:t>n </a:t>
            </a:r>
            <a:r>
              <a:rPr lang="es-ES" dirty="0" smtClean="0"/>
              <a:t>entornos muy ruidosos (tormentas solares, ruido magnético…)</a:t>
            </a:r>
          </a:p>
          <a:p>
            <a:pPr lvl="1">
              <a:defRPr sz="3200"/>
            </a:pPr>
            <a:r>
              <a:rPr lang="es-ES" dirty="0" smtClean="0"/>
              <a:t>Cualificación aeroespacial</a:t>
            </a:r>
          </a:p>
          <a:p>
            <a:pPr lvl="2">
              <a:defRPr sz="3200"/>
            </a:pPr>
            <a:r>
              <a:rPr lang="es-ES" dirty="0" smtClean="0"/>
              <a:t>Fiabilidad, tiempo de vida</a:t>
            </a:r>
          </a:p>
          <a:p>
            <a:pPr lvl="1">
              <a:defRPr sz="3200"/>
            </a:pPr>
            <a:r>
              <a:rPr lang="es-ES" dirty="0" smtClean="0"/>
              <a:t>Ethernet es la tecnología a la que convergen todos los mercados</a:t>
            </a:r>
            <a:endParaRPr dirty="0"/>
          </a:p>
          <a:p>
            <a:pPr>
              <a:defRPr sz="4400"/>
            </a:pPr>
            <a:endParaRPr dirty="0" smtClean="0"/>
          </a:p>
          <a:p>
            <a:pPr>
              <a:defRPr sz="4400"/>
            </a:pPr>
            <a:endParaRPr dirty="0" smtClean="0"/>
          </a:p>
          <a:p>
            <a:pPr marL="808133" lvl="1" indent="-363660">
              <a:defRPr sz="3800"/>
            </a:pPr>
            <a:endParaRPr dirty="0"/>
          </a:p>
        </p:txBody>
      </p:sp>
      <p:sp>
        <p:nvSpPr>
          <p:cNvPr id="17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611518" y="12834086"/>
            <a:ext cx="301123" cy="482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3074" name="Picture 2" descr="C:\Prj\MarketingRepository\Markets\Aerospace\faq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357" y="3087364"/>
            <a:ext cx="10426011" cy="762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491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Why should JLR use 1000BASE-RH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Por qué una solución </a:t>
            </a:r>
            <a:r>
              <a:rPr lang="es-ES_tradnl" dirty="0" smtClean="0"/>
              <a:t>Ethernet óptica cualificada?</a:t>
            </a:r>
            <a:endParaRPr dirty="0"/>
          </a:p>
        </p:txBody>
      </p:sp>
      <p:sp>
        <p:nvSpPr>
          <p:cNvPr id="178" name="Main reasons…"/>
          <p:cNvSpPr txBox="1">
            <a:spLocks noGrp="1"/>
          </p:cNvSpPr>
          <p:nvPr>
            <p:ph type="body" idx="1"/>
          </p:nvPr>
        </p:nvSpPr>
        <p:spPr>
          <a:xfrm>
            <a:off x="558800" y="3087364"/>
            <a:ext cx="22231568" cy="10041714"/>
          </a:xfrm>
          <a:prstGeom prst="rect">
            <a:avLst/>
          </a:prstGeom>
        </p:spPr>
        <p:txBody>
          <a:bodyPr numCol="2" spcCol="1111512">
            <a:normAutofit/>
          </a:bodyPr>
          <a:lstStyle/>
          <a:p>
            <a:pPr>
              <a:defRPr sz="4400"/>
            </a:pPr>
            <a:r>
              <a:rPr lang="es-ES" dirty="0" smtClean="0"/>
              <a:t>Otros motivos</a:t>
            </a:r>
            <a:endParaRPr dirty="0"/>
          </a:p>
          <a:p>
            <a:pPr marL="808133" lvl="1" indent="-363660">
              <a:defRPr sz="3800"/>
            </a:pPr>
            <a:r>
              <a:rPr lang="es-ES" dirty="0" smtClean="0"/>
              <a:t>Coste</a:t>
            </a:r>
            <a:endParaRPr lang="es-ES_tradnl" dirty="0" smtClean="0"/>
          </a:p>
          <a:p>
            <a:pPr marL="808133" lvl="1" indent="-363660">
              <a:defRPr sz="3800"/>
            </a:pPr>
            <a:r>
              <a:rPr lang="es-ES" dirty="0" smtClean="0"/>
              <a:t>Peso</a:t>
            </a:r>
            <a:endParaRPr dirty="0"/>
          </a:p>
          <a:p>
            <a:pPr marL="808133" lvl="1" indent="-363660">
              <a:defRPr sz="3800"/>
            </a:pPr>
            <a:r>
              <a:rPr lang="es-ES" dirty="0" smtClean="0"/>
              <a:t>Robustez mecánica</a:t>
            </a:r>
            <a:endParaRPr dirty="0"/>
          </a:p>
          <a:p>
            <a:pPr marL="808133" lvl="1" indent="-363660">
              <a:defRPr sz="3800"/>
            </a:pPr>
            <a:r>
              <a:rPr lang="es-ES" dirty="0" smtClean="0"/>
              <a:t>Solución estandarizada IEEE 802.3bv</a:t>
            </a:r>
            <a:endParaRPr dirty="0"/>
          </a:p>
          <a:p>
            <a:pPr marL="808133" lvl="1" indent="-363660">
              <a:defRPr sz="3800"/>
            </a:pPr>
            <a:r>
              <a:rPr lang="es-ES" dirty="0" smtClean="0"/>
              <a:t>Fácil integración</a:t>
            </a:r>
            <a:endParaRPr dirty="0"/>
          </a:p>
          <a:p>
            <a:pPr marL="808133" lvl="1" indent="-363660">
              <a:defRPr sz="3800"/>
            </a:pPr>
            <a:r>
              <a:rPr lang="es-ES" dirty="0" smtClean="0"/>
              <a:t>Permite enlaces redundantes con diferentes tecnologías</a:t>
            </a:r>
          </a:p>
          <a:p>
            <a:pPr marL="808133" lvl="1" indent="-363660">
              <a:defRPr sz="3800"/>
            </a:pPr>
            <a:r>
              <a:rPr lang="es-ES" dirty="0"/>
              <a:t>Esta tecnología habilita mayores velocidades en el futuro ( x00 Gbps )</a:t>
            </a:r>
          </a:p>
          <a:p>
            <a:pPr marL="808133" lvl="1" indent="-363660">
              <a:defRPr sz="3800"/>
            </a:pPr>
            <a:endParaRPr dirty="0"/>
          </a:p>
        </p:txBody>
      </p:sp>
      <p:sp>
        <p:nvSpPr>
          <p:cNvPr id="17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611518" y="12834086"/>
            <a:ext cx="301123" cy="482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4098" name="Picture 2" descr="C:\Prj\MarketingRepository\Markets\Aerospace\satelites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940" y="3913954"/>
            <a:ext cx="10839155" cy="57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515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j\MarketingRepository\Markets\Aerospace\anat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707" y="7475271"/>
            <a:ext cx="7637472" cy="583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New architecture based on physical zones of the car to reduce wiring. Ethernet backbone."/>
          <p:cNvSpPr txBox="1">
            <a:spLocks noGrp="1"/>
          </p:cNvSpPr>
          <p:nvPr>
            <p:ph type="title"/>
          </p:nvPr>
        </p:nvSpPr>
        <p:spPr>
          <a:xfrm>
            <a:off x="2438917" y="224342"/>
            <a:ext cx="21592662" cy="1901347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Ethernet, la red del futuro</a:t>
            </a:r>
            <a:endParaRPr dirty="0"/>
          </a:p>
        </p:txBody>
      </p:sp>
      <p:sp>
        <p:nvSpPr>
          <p:cNvPr id="6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601716" y="12834086"/>
            <a:ext cx="310923" cy="477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30" name="Línea de conexión"/>
          <p:cNvSpPr/>
          <p:nvPr/>
        </p:nvSpPr>
        <p:spPr>
          <a:xfrm>
            <a:off x="6559514" y="7723009"/>
            <a:ext cx="3751169" cy="2113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556" y="18237"/>
                  <a:pt x="16756" y="11037"/>
                  <a:pt x="21600" y="0"/>
                </a:cubicBezTo>
              </a:path>
            </a:pathLst>
          </a:custGeom>
          <a:ln w="63500">
            <a:solidFill>
              <a:schemeClr val="accent1"/>
            </a:solidFill>
            <a:miter lim="400000"/>
          </a:ln>
        </p:spPr>
        <p:txBody>
          <a:bodyPr/>
          <a:lstStyle/>
          <a:p>
            <a:endParaRPr/>
          </a:p>
        </p:txBody>
      </p:sp>
      <p:grpSp>
        <p:nvGrpSpPr>
          <p:cNvPr id="75" name="Grupo"/>
          <p:cNvGrpSpPr/>
          <p:nvPr/>
        </p:nvGrpSpPr>
        <p:grpSpPr>
          <a:xfrm>
            <a:off x="2515357" y="3083985"/>
            <a:ext cx="4469817" cy="3260533"/>
            <a:chOff x="0" y="0"/>
            <a:chExt cx="4469815" cy="3260531"/>
          </a:xfrm>
        </p:grpSpPr>
        <p:cxnSp>
          <p:nvCxnSpPr>
            <p:cNvPr id="70" name="Línea de conexión"/>
            <p:cNvCxnSpPr>
              <a:stCxn id="64" idx="0"/>
              <a:endCxn id="69" idx="0"/>
            </p:cNvCxnSpPr>
            <p:nvPr/>
          </p:nvCxnSpPr>
          <p:spPr>
            <a:xfrm flipV="1">
              <a:off x="3147892" y="20040"/>
              <a:ext cx="607570" cy="1415080"/>
            </a:xfrm>
            <a:prstGeom prst="straightConnector1">
              <a:avLst/>
            </a:prstGeom>
            <a:ln w="50800" cap="flat">
              <a:solidFill>
                <a:srgbClr val="AF82CC"/>
              </a:solidFill>
              <a:prstDash val="solid"/>
              <a:miter lim="400000"/>
            </a:ln>
            <a:effectLst/>
          </p:spPr>
        </p:cxnSp>
        <p:cxnSp>
          <p:nvCxnSpPr>
            <p:cNvPr id="71" name="Línea de conexión"/>
            <p:cNvCxnSpPr>
              <a:stCxn id="64" idx="0"/>
              <a:endCxn id="66" idx="0"/>
            </p:cNvCxnSpPr>
            <p:nvPr/>
          </p:nvCxnSpPr>
          <p:spPr>
            <a:xfrm flipH="1" flipV="1">
              <a:off x="2251548" y="0"/>
              <a:ext cx="896344" cy="1435120"/>
            </a:xfrm>
            <a:prstGeom prst="straightConnector1">
              <a:avLst/>
            </a:prstGeom>
            <a:ln w="50800" cap="flat">
              <a:solidFill>
                <a:srgbClr val="AF82CC"/>
              </a:solidFill>
              <a:prstDash val="solid"/>
              <a:miter lim="400000"/>
            </a:ln>
            <a:effectLst/>
          </p:spPr>
        </p:cxnSp>
        <p:cxnSp>
          <p:nvCxnSpPr>
            <p:cNvPr id="72" name="Línea de conexión"/>
            <p:cNvCxnSpPr>
              <a:stCxn id="64" idx="0"/>
              <a:endCxn id="65" idx="0"/>
            </p:cNvCxnSpPr>
            <p:nvPr/>
          </p:nvCxnSpPr>
          <p:spPr>
            <a:xfrm flipH="1" flipV="1">
              <a:off x="747635" y="0"/>
              <a:ext cx="2400257" cy="1435120"/>
            </a:xfrm>
            <a:prstGeom prst="straightConnector1">
              <a:avLst/>
            </a:prstGeom>
            <a:ln w="50800" cap="flat">
              <a:solidFill>
                <a:srgbClr val="AF82CC"/>
              </a:solidFill>
              <a:prstDash val="solid"/>
              <a:miter lim="400000"/>
            </a:ln>
            <a:effectLst/>
          </p:spPr>
        </p:cxnSp>
        <p:cxnSp>
          <p:nvCxnSpPr>
            <p:cNvPr id="73" name="Línea de conexión"/>
            <p:cNvCxnSpPr>
              <a:stCxn id="64" idx="0"/>
              <a:endCxn id="67" idx="0"/>
            </p:cNvCxnSpPr>
            <p:nvPr/>
          </p:nvCxnSpPr>
          <p:spPr>
            <a:xfrm flipH="1" flipV="1">
              <a:off x="643305" y="1242915"/>
              <a:ext cx="2504587" cy="192205"/>
            </a:xfrm>
            <a:prstGeom prst="straightConnector1">
              <a:avLst/>
            </a:prstGeom>
            <a:ln w="50800" cap="flat">
              <a:solidFill>
                <a:srgbClr val="AF82CC"/>
              </a:solidFill>
              <a:prstDash val="solid"/>
              <a:miter lim="400000"/>
            </a:ln>
            <a:effectLst/>
          </p:spPr>
        </p:cxnSp>
        <p:cxnSp>
          <p:nvCxnSpPr>
            <p:cNvPr id="74" name="Línea de conexión"/>
            <p:cNvCxnSpPr>
              <a:stCxn id="68" idx="0"/>
              <a:endCxn id="64" idx="0"/>
            </p:cNvCxnSpPr>
            <p:nvPr/>
          </p:nvCxnSpPr>
          <p:spPr>
            <a:xfrm flipV="1">
              <a:off x="643305" y="1435120"/>
              <a:ext cx="2504587" cy="1050710"/>
            </a:xfrm>
            <a:prstGeom prst="straightConnector1">
              <a:avLst/>
            </a:prstGeom>
            <a:ln w="50800" cap="flat">
              <a:solidFill>
                <a:srgbClr val="AF82CC"/>
              </a:solidFill>
              <a:prstDash val="solid"/>
              <a:miter lim="400000"/>
            </a:ln>
            <a:effectLst/>
          </p:spPr>
        </p:cxnSp>
        <p:sp>
          <p:nvSpPr>
            <p:cNvPr id="64" name="IO Concentrator"/>
            <p:cNvSpPr/>
            <p:nvPr/>
          </p:nvSpPr>
          <p:spPr>
            <a:xfrm>
              <a:off x="1825967" y="1435120"/>
              <a:ext cx="2643848" cy="1270001"/>
            </a:xfrm>
            <a:prstGeom prst="roundRect">
              <a:avLst>
                <a:gd name="adj" fmla="val 15000"/>
              </a:avLst>
            </a:prstGeom>
            <a:gradFill flip="none" rotWithShape="1">
              <a:gsLst>
                <a:gs pos="0">
                  <a:schemeClr val="accent3">
                    <a:satOff val="18648"/>
                    <a:lumOff val="5971"/>
                  </a:schemeClr>
                </a:gs>
                <a:gs pos="100000">
                  <a:schemeClr val="accent2">
                    <a:hueOff val="-2473792"/>
                    <a:satOff val="-50209"/>
                    <a:lumOff val="23543"/>
                  </a:schemeClr>
                </a:gs>
              </a:gsLst>
              <a:lin ang="5400000" scaled="0"/>
            </a:gra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2500"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es-ES" dirty="0" err="1" smtClean="0"/>
                <a:t>Switch</a:t>
              </a:r>
              <a:endParaRPr dirty="0"/>
            </a:p>
          </p:txBody>
        </p:sp>
        <p:sp>
          <p:nvSpPr>
            <p:cNvPr id="65" name="Sensor"/>
            <p:cNvSpPr/>
            <p:nvPr/>
          </p:nvSpPr>
          <p:spPr>
            <a:xfrm>
              <a:off x="208662" y="0"/>
              <a:ext cx="1077946" cy="774700"/>
            </a:xfrm>
            <a:prstGeom prst="roundRect">
              <a:avLst>
                <a:gd name="adj" fmla="val 20872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2000"/>
              </a:lvl1pPr>
            </a:lstStyle>
            <a:p>
              <a:r>
                <a:t>Sensor</a:t>
              </a:r>
            </a:p>
          </p:txBody>
        </p:sp>
        <p:sp>
          <p:nvSpPr>
            <p:cNvPr id="66" name="Sensor"/>
            <p:cNvSpPr/>
            <p:nvPr/>
          </p:nvSpPr>
          <p:spPr>
            <a:xfrm>
              <a:off x="1712575" y="0"/>
              <a:ext cx="1077946" cy="774700"/>
            </a:xfrm>
            <a:prstGeom prst="roundRect">
              <a:avLst>
                <a:gd name="adj" fmla="val 20872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2000"/>
              </a:lvl1pPr>
            </a:lstStyle>
            <a:p>
              <a:r>
                <a:t>Sensor</a:t>
              </a:r>
            </a:p>
          </p:txBody>
        </p:sp>
        <p:sp>
          <p:nvSpPr>
            <p:cNvPr id="67" name="Actuator"/>
            <p:cNvSpPr/>
            <p:nvPr/>
          </p:nvSpPr>
          <p:spPr>
            <a:xfrm>
              <a:off x="0" y="1242915"/>
              <a:ext cx="1286608" cy="774701"/>
            </a:xfrm>
            <a:prstGeom prst="roundRect">
              <a:avLst>
                <a:gd name="adj" fmla="val 20872"/>
              </a:avLst>
            </a:prstGeom>
            <a:solidFill>
              <a:srgbClr val="9A9A9A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2000"/>
              </a:lvl1pPr>
            </a:lstStyle>
            <a:p>
              <a:r>
                <a:rPr dirty="0" err="1" smtClean="0"/>
                <a:t>Actua</a:t>
              </a:r>
              <a:r>
                <a:rPr lang="es-ES" dirty="0" smtClean="0"/>
                <a:t>d</a:t>
              </a:r>
              <a:r>
                <a:rPr dirty="0" smtClean="0"/>
                <a:t>or</a:t>
              </a:r>
              <a:endParaRPr dirty="0"/>
            </a:p>
          </p:txBody>
        </p:sp>
        <p:sp>
          <p:nvSpPr>
            <p:cNvPr id="68" name="Actuator"/>
            <p:cNvSpPr/>
            <p:nvPr/>
          </p:nvSpPr>
          <p:spPr>
            <a:xfrm>
              <a:off x="0" y="2485830"/>
              <a:ext cx="1286608" cy="774701"/>
            </a:xfrm>
            <a:prstGeom prst="roundRect">
              <a:avLst>
                <a:gd name="adj" fmla="val 20872"/>
              </a:avLst>
            </a:prstGeom>
            <a:solidFill>
              <a:srgbClr val="9A9A9A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2000"/>
              </a:lvl1pPr>
            </a:lstStyle>
            <a:p>
              <a:r>
                <a:rPr dirty="0" err="1" smtClean="0"/>
                <a:t>Actua</a:t>
              </a:r>
              <a:r>
                <a:rPr lang="es-ES" dirty="0" smtClean="0"/>
                <a:t>d</a:t>
              </a:r>
              <a:r>
                <a:rPr dirty="0" smtClean="0"/>
                <a:t>or</a:t>
              </a:r>
              <a:endParaRPr dirty="0"/>
            </a:p>
          </p:txBody>
        </p:sp>
        <p:sp>
          <p:nvSpPr>
            <p:cNvPr id="69" name="Sensor"/>
            <p:cNvSpPr/>
            <p:nvPr/>
          </p:nvSpPr>
          <p:spPr>
            <a:xfrm>
              <a:off x="3216489" y="20040"/>
              <a:ext cx="1077946" cy="774701"/>
            </a:xfrm>
            <a:prstGeom prst="roundRect">
              <a:avLst>
                <a:gd name="adj" fmla="val 20872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2000"/>
              </a:lvl1pPr>
            </a:lstStyle>
            <a:p>
              <a:r>
                <a:t>Sensor</a:t>
              </a:r>
            </a:p>
          </p:txBody>
        </p:sp>
      </p:grpSp>
      <p:grpSp>
        <p:nvGrpSpPr>
          <p:cNvPr id="87" name="Grupo"/>
          <p:cNvGrpSpPr/>
          <p:nvPr/>
        </p:nvGrpSpPr>
        <p:grpSpPr>
          <a:xfrm>
            <a:off x="2350794" y="7979649"/>
            <a:ext cx="4459000" cy="4140245"/>
            <a:chOff x="-164563" y="-1"/>
            <a:chExt cx="4458998" cy="4140243"/>
          </a:xfrm>
        </p:grpSpPr>
        <p:cxnSp>
          <p:nvCxnSpPr>
            <p:cNvPr id="82" name="Línea de conexión"/>
            <p:cNvCxnSpPr>
              <a:stCxn id="76" idx="0"/>
              <a:endCxn id="81" idx="0"/>
            </p:cNvCxnSpPr>
            <p:nvPr/>
          </p:nvCxnSpPr>
          <p:spPr>
            <a:xfrm>
              <a:off x="3060202" y="1435120"/>
              <a:ext cx="371799" cy="1930421"/>
            </a:xfrm>
            <a:prstGeom prst="straightConnector1">
              <a:avLst/>
            </a:prstGeom>
            <a:ln w="38100" cap="flat">
              <a:solidFill>
                <a:srgbClr val="AF82CC"/>
              </a:solidFill>
              <a:prstDash val="solid"/>
              <a:miter lim="400000"/>
            </a:ln>
            <a:effectLst/>
          </p:spPr>
        </p:cxnSp>
        <p:cxnSp>
          <p:nvCxnSpPr>
            <p:cNvPr id="83" name="Línea de conexión"/>
            <p:cNvCxnSpPr>
              <a:stCxn id="76" idx="0"/>
              <a:endCxn id="78" idx="0"/>
            </p:cNvCxnSpPr>
            <p:nvPr/>
          </p:nvCxnSpPr>
          <p:spPr>
            <a:xfrm flipH="1">
              <a:off x="1878324" y="1435120"/>
              <a:ext cx="1181877" cy="1930421"/>
            </a:xfrm>
            <a:prstGeom prst="straightConnector1">
              <a:avLst/>
            </a:prstGeom>
            <a:ln w="38100" cap="flat">
              <a:solidFill>
                <a:srgbClr val="AF82CC"/>
              </a:solidFill>
              <a:prstDash val="solid"/>
              <a:miter lim="400000"/>
            </a:ln>
            <a:effectLst/>
          </p:spPr>
        </p:cxnSp>
        <p:cxnSp>
          <p:nvCxnSpPr>
            <p:cNvPr id="84" name="Línea de conexión"/>
            <p:cNvCxnSpPr>
              <a:stCxn id="76" idx="0"/>
              <a:endCxn id="77" idx="0"/>
            </p:cNvCxnSpPr>
            <p:nvPr/>
          </p:nvCxnSpPr>
          <p:spPr>
            <a:xfrm flipH="1">
              <a:off x="374410" y="1435120"/>
              <a:ext cx="2685792" cy="1102805"/>
            </a:xfrm>
            <a:prstGeom prst="straightConnector1">
              <a:avLst/>
            </a:prstGeom>
            <a:ln w="38100" cap="flat">
              <a:solidFill>
                <a:srgbClr val="AF82CC"/>
              </a:solidFill>
              <a:prstDash val="solid"/>
              <a:miter lim="400000"/>
            </a:ln>
            <a:effectLst/>
          </p:spPr>
        </p:cxnSp>
        <p:cxnSp>
          <p:nvCxnSpPr>
            <p:cNvPr id="85" name="Línea de conexión"/>
            <p:cNvCxnSpPr>
              <a:stCxn id="76" idx="0"/>
              <a:endCxn id="79" idx="0"/>
            </p:cNvCxnSpPr>
            <p:nvPr/>
          </p:nvCxnSpPr>
          <p:spPr>
            <a:xfrm flipH="1" flipV="1">
              <a:off x="643305" y="1242915"/>
              <a:ext cx="2416897" cy="192205"/>
            </a:xfrm>
            <a:prstGeom prst="straightConnector1">
              <a:avLst/>
            </a:prstGeom>
            <a:ln w="38100" cap="flat">
              <a:solidFill>
                <a:srgbClr val="AF82CC"/>
              </a:solidFill>
              <a:prstDash val="solid"/>
              <a:miter lim="400000"/>
            </a:ln>
            <a:effectLst/>
          </p:spPr>
        </p:cxnSp>
        <p:cxnSp>
          <p:nvCxnSpPr>
            <p:cNvPr id="86" name="Línea de conexión"/>
            <p:cNvCxnSpPr>
              <a:stCxn id="80" idx="0"/>
              <a:endCxn id="76" idx="0"/>
            </p:cNvCxnSpPr>
            <p:nvPr/>
          </p:nvCxnSpPr>
          <p:spPr>
            <a:xfrm>
              <a:off x="1435719" y="-1"/>
              <a:ext cx="1624482" cy="1435121"/>
            </a:xfrm>
            <a:prstGeom prst="straightConnector1">
              <a:avLst/>
            </a:prstGeom>
            <a:ln w="38100" cap="flat">
              <a:solidFill>
                <a:srgbClr val="AF82CC"/>
              </a:solidFill>
              <a:prstDash val="solid"/>
              <a:miter lim="400000"/>
            </a:ln>
            <a:effectLst/>
          </p:spPr>
        </p:cxnSp>
        <p:sp>
          <p:nvSpPr>
            <p:cNvPr id="77" name="Sensor"/>
            <p:cNvSpPr/>
            <p:nvPr/>
          </p:nvSpPr>
          <p:spPr>
            <a:xfrm>
              <a:off x="-164563" y="2537926"/>
              <a:ext cx="1077946" cy="774701"/>
            </a:xfrm>
            <a:prstGeom prst="roundRect">
              <a:avLst>
                <a:gd name="adj" fmla="val 20872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2000"/>
              </a:lvl1pPr>
            </a:lstStyle>
            <a:p>
              <a:r>
                <a:t>Sensor</a:t>
              </a:r>
            </a:p>
          </p:txBody>
        </p:sp>
        <p:sp>
          <p:nvSpPr>
            <p:cNvPr id="78" name="Sensor"/>
            <p:cNvSpPr/>
            <p:nvPr/>
          </p:nvSpPr>
          <p:spPr>
            <a:xfrm>
              <a:off x="1339351" y="3365541"/>
              <a:ext cx="1077946" cy="774701"/>
            </a:xfrm>
            <a:prstGeom prst="roundRect">
              <a:avLst>
                <a:gd name="adj" fmla="val 20872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2000"/>
              </a:lvl1pPr>
            </a:lstStyle>
            <a:p>
              <a:r>
                <a:t>Sensor</a:t>
              </a:r>
            </a:p>
          </p:txBody>
        </p:sp>
        <p:sp>
          <p:nvSpPr>
            <p:cNvPr id="79" name="Actuator"/>
            <p:cNvSpPr/>
            <p:nvPr/>
          </p:nvSpPr>
          <p:spPr>
            <a:xfrm>
              <a:off x="0" y="1242915"/>
              <a:ext cx="1286608" cy="774701"/>
            </a:xfrm>
            <a:prstGeom prst="roundRect">
              <a:avLst>
                <a:gd name="adj" fmla="val 20872"/>
              </a:avLst>
            </a:prstGeom>
            <a:solidFill>
              <a:srgbClr val="9A9A9A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2000"/>
              </a:lvl1pPr>
            </a:lstStyle>
            <a:p>
              <a:r>
                <a:rPr dirty="0" err="1" smtClean="0"/>
                <a:t>Actu</a:t>
              </a:r>
              <a:r>
                <a:rPr lang="es-ES" dirty="0" smtClean="0"/>
                <a:t>ador</a:t>
              </a:r>
              <a:endParaRPr dirty="0"/>
            </a:p>
          </p:txBody>
        </p:sp>
        <p:sp>
          <p:nvSpPr>
            <p:cNvPr id="80" name="Actuator"/>
            <p:cNvSpPr/>
            <p:nvPr/>
          </p:nvSpPr>
          <p:spPr>
            <a:xfrm>
              <a:off x="792415" y="-1"/>
              <a:ext cx="1286608" cy="774701"/>
            </a:xfrm>
            <a:prstGeom prst="roundRect">
              <a:avLst>
                <a:gd name="adj" fmla="val 20872"/>
              </a:avLst>
            </a:prstGeom>
            <a:solidFill>
              <a:srgbClr val="9A9A9A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2000"/>
              </a:lvl1pPr>
            </a:lstStyle>
            <a:p>
              <a:r>
                <a:rPr dirty="0" err="1" smtClean="0"/>
                <a:t>Actua</a:t>
              </a:r>
              <a:r>
                <a:rPr lang="es-ES" dirty="0" smtClean="0"/>
                <a:t>d</a:t>
              </a:r>
              <a:r>
                <a:rPr dirty="0" smtClean="0"/>
                <a:t>or</a:t>
              </a:r>
              <a:endParaRPr dirty="0"/>
            </a:p>
          </p:txBody>
        </p:sp>
        <p:sp>
          <p:nvSpPr>
            <p:cNvPr id="81" name="Sensor"/>
            <p:cNvSpPr/>
            <p:nvPr/>
          </p:nvSpPr>
          <p:spPr>
            <a:xfrm>
              <a:off x="2893028" y="3365541"/>
              <a:ext cx="1077945" cy="774701"/>
            </a:xfrm>
            <a:prstGeom prst="roundRect">
              <a:avLst>
                <a:gd name="adj" fmla="val 20872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2000"/>
              </a:lvl1pPr>
            </a:lstStyle>
            <a:p>
              <a:r>
                <a:t>Sensor</a:t>
              </a:r>
            </a:p>
          </p:txBody>
        </p:sp>
        <p:sp>
          <p:nvSpPr>
            <p:cNvPr id="76" name="IO Concentrator"/>
            <p:cNvSpPr/>
            <p:nvPr/>
          </p:nvSpPr>
          <p:spPr>
            <a:xfrm>
              <a:off x="1825968" y="1435120"/>
              <a:ext cx="2468467" cy="1270001"/>
            </a:xfrm>
            <a:prstGeom prst="roundRect">
              <a:avLst>
                <a:gd name="adj" fmla="val 15000"/>
              </a:avLst>
            </a:prstGeom>
            <a:gradFill flip="none" rotWithShape="1">
              <a:gsLst>
                <a:gs pos="0">
                  <a:schemeClr val="accent3">
                    <a:satOff val="18648"/>
                    <a:lumOff val="5971"/>
                  </a:schemeClr>
                </a:gs>
                <a:gs pos="100000">
                  <a:schemeClr val="accent2">
                    <a:hueOff val="-2473792"/>
                    <a:satOff val="-50209"/>
                    <a:lumOff val="23543"/>
                  </a:schemeClr>
                </a:gs>
              </a:gsLst>
              <a:lin ang="5400000" scaled="0"/>
            </a:gra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2500"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es-ES" dirty="0" err="1" smtClean="0"/>
                <a:t>Switch</a:t>
              </a:r>
              <a:endParaRPr dirty="0"/>
            </a:p>
          </p:txBody>
        </p:sp>
      </p:grpSp>
      <p:grpSp>
        <p:nvGrpSpPr>
          <p:cNvPr id="99" name="Grupo"/>
          <p:cNvGrpSpPr/>
          <p:nvPr/>
        </p:nvGrpSpPr>
        <p:grpSpPr>
          <a:xfrm>
            <a:off x="17297639" y="3083984"/>
            <a:ext cx="5712690" cy="3907457"/>
            <a:chOff x="-597160" y="-1"/>
            <a:chExt cx="5712689" cy="3907455"/>
          </a:xfrm>
        </p:grpSpPr>
        <p:cxnSp>
          <p:nvCxnSpPr>
            <p:cNvPr id="94" name="Línea de conexión"/>
            <p:cNvCxnSpPr>
              <a:stCxn id="88" idx="0"/>
              <a:endCxn id="93" idx="0"/>
            </p:cNvCxnSpPr>
            <p:nvPr/>
          </p:nvCxnSpPr>
          <p:spPr>
            <a:xfrm flipV="1">
              <a:off x="1925211" y="467910"/>
              <a:ext cx="2651346" cy="1066737"/>
            </a:xfrm>
            <a:prstGeom prst="straightConnector1">
              <a:avLst/>
            </a:prstGeom>
            <a:ln w="3810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</p:cxnSp>
        <p:cxnSp>
          <p:nvCxnSpPr>
            <p:cNvPr id="95" name="Línea de conexión"/>
            <p:cNvCxnSpPr>
              <a:stCxn id="88" idx="0"/>
              <a:endCxn id="90" idx="0"/>
            </p:cNvCxnSpPr>
            <p:nvPr/>
          </p:nvCxnSpPr>
          <p:spPr>
            <a:xfrm flipV="1">
              <a:off x="1925211" y="0"/>
              <a:ext cx="1396248" cy="1534647"/>
            </a:xfrm>
            <a:prstGeom prst="straightConnector1">
              <a:avLst/>
            </a:prstGeom>
            <a:ln w="3810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</p:cxnSp>
        <p:cxnSp>
          <p:nvCxnSpPr>
            <p:cNvPr id="96" name="Línea de conexión"/>
            <p:cNvCxnSpPr>
              <a:stCxn id="88" idx="0"/>
              <a:endCxn id="89" idx="0"/>
            </p:cNvCxnSpPr>
            <p:nvPr/>
          </p:nvCxnSpPr>
          <p:spPr>
            <a:xfrm flipH="1" flipV="1">
              <a:off x="1842427" y="-1"/>
              <a:ext cx="82784" cy="1534648"/>
            </a:xfrm>
            <a:prstGeom prst="straightConnector1">
              <a:avLst/>
            </a:prstGeom>
            <a:ln w="3810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</p:cxnSp>
        <p:cxnSp>
          <p:nvCxnSpPr>
            <p:cNvPr id="97" name="Línea de conexión"/>
            <p:cNvCxnSpPr>
              <a:stCxn id="88" idx="0"/>
              <a:endCxn id="91" idx="0"/>
            </p:cNvCxnSpPr>
            <p:nvPr/>
          </p:nvCxnSpPr>
          <p:spPr>
            <a:xfrm flipH="1" flipV="1">
              <a:off x="46145" y="-1"/>
              <a:ext cx="1879066" cy="1534648"/>
            </a:xfrm>
            <a:prstGeom prst="straightConnector1">
              <a:avLst/>
            </a:prstGeom>
            <a:ln w="3810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</p:cxnSp>
        <p:cxnSp>
          <p:nvCxnSpPr>
            <p:cNvPr id="98" name="Línea de conexión"/>
            <p:cNvCxnSpPr>
              <a:stCxn id="92" idx="0"/>
              <a:endCxn id="88" idx="0"/>
            </p:cNvCxnSpPr>
            <p:nvPr/>
          </p:nvCxnSpPr>
          <p:spPr>
            <a:xfrm flipH="1" flipV="1">
              <a:off x="1925211" y="1534647"/>
              <a:ext cx="2052233" cy="1598106"/>
            </a:xfrm>
            <a:prstGeom prst="straightConnector1">
              <a:avLst/>
            </a:prstGeom>
            <a:ln w="3810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</p:cxnSp>
        <p:sp>
          <p:nvSpPr>
            <p:cNvPr id="92" name="Actuator"/>
            <p:cNvSpPr/>
            <p:nvPr/>
          </p:nvSpPr>
          <p:spPr>
            <a:xfrm>
              <a:off x="3334138" y="3132753"/>
              <a:ext cx="1286609" cy="774701"/>
            </a:xfrm>
            <a:prstGeom prst="roundRect">
              <a:avLst>
                <a:gd name="adj" fmla="val 20872"/>
              </a:avLst>
            </a:prstGeom>
            <a:solidFill>
              <a:srgbClr val="9A9A9A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2000"/>
              </a:lvl1pPr>
            </a:lstStyle>
            <a:p>
              <a:r>
                <a:rPr dirty="0" err="1" smtClean="0"/>
                <a:t>Actua</a:t>
              </a:r>
              <a:r>
                <a:rPr lang="es-ES" dirty="0" smtClean="0"/>
                <a:t>d</a:t>
              </a:r>
              <a:r>
                <a:rPr dirty="0" smtClean="0"/>
                <a:t>or</a:t>
              </a:r>
              <a:endParaRPr dirty="0"/>
            </a:p>
          </p:txBody>
        </p:sp>
        <p:sp>
          <p:nvSpPr>
            <p:cNvPr id="88" name="IO Concentrator"/>
            <p:cNvSpPr/>
            <p:nvPr/>
          </p:nvSpPr>
          <p:spPr>
            <a:xfrm>
              <a:off x="739778" y="1534647"/>
              <a:ext cx="2370866" cy="1270001"/>
            </a:xfrm>
            <a:prstGeom prst="roundRect">
              <a:avLst>
                <a:gd name="adj" fmla="val 15000"/>
              </a:avLst>
            </a:prstGeom>
            <a:gradFill flip="none" rotWithShape="1">
              <a:gsLst>
                <a:gs pos="0">
                  <a:schemeClr val="accent3">
                    <a:satOff val="18648"/>
                    <a:lumOff val="5971"/>
                  </a:schemeClr>
                </a:gs>
                <a:gs pos="100000">
                  <a:schemeClr val="accent2">
                    <a:hueOff val="-2473792"/>
                    <a:satOff val="-50209"/>
                    <a:lumOff val="23543"/>
                  </a:schemeClr>
                </a:gs>
              </a:gsLst>
              <a:lin ang="5400000" scaled="0"/>
            </a:gra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2500"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es-ES" dirty="0" err="1" smtClean="0"/>
                <a:t>Switch</a:t>
              </a:r>
              <a:endParaRPr dirty="0"/>
            </a:p>
          </p:txBody>
        </p:sp>
        <p:sp>
          <p:nvSpPr>
            <p:cNvPr id="90" name="Sensor"/>
            <p:cNvSpPr/>
            <p:nvPr/>
          </p:nvSpPr>
          <p:spPr>
            <a:xfrm>
              <a:off x="2782485" y="0"/>
              <a:ext cx="1077946" cy="774701"/>
            </a:xfrm>
            <a:prstGeom prst="roundRect">
              <a:avLst>
                <a:gd name="adj" fmla="val 20872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2000"/>
              </a:lvl1pPr>
            </a:lstStyle>
            <a:p>
              <a:r>
                <a:t>Sensor</a:t>
              </a:r>
            </a:p>
          </p:txBody>
        </p:sp>
        <p:sp>
          <p:nvSpPr>
            <p:cNvPr id="89" name="Sensor"/>
            <p:cNvSpPr/>
            <p:nvPr/>
          </p:nvSpPr>
          <p:spPr>
            <a:xfrm>
              <a:off x="1303454" y="-1"/>
              <a:ext cx="1077946" cy="774701"/>
            </a:xfrm>
            <a:prstGeom prst="roundRect">
              <a:avLst>
                <a:gd name="adj" fmla="val 20872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2000"/>
              </a:lvl1pPr>
            </a:lstStyle>
            <a:p>
              <a:r>
                <a:t>Sensor</a:t>
              </a:r>
            </a:p>
          </p:txBody>
        </p:sp>
        <p:sp>
          <p:nvSpPr>
            <p:cNvPr id="93" name="Sensor"/>
            <p:cNvSpPr/>
            <p:nvPr/>
          </p:nvSpPr>
          <p:spPr>
            <a:xfrm>
              <a:off x="4037583" y="467910"/>
              <a:ext cx="1077946" cy="774701"/>
            </a:xfrm>
            <a:prstGeom prst="roundRect">
              <a:avLst>
                <a:gd name="adj" fmla="val 20872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2000"/>
              </a:lvl1pPr>
            </a:lstStyle>
            <a:p>
              <a:r>
                <a:t>Sensor</a:t>
              </a:r>
            </a:p>
          </p:txBody>
        </p:sp>
        <p:sp>
          <p:nvSpPr>
            <p:cNvPr id="91" name="Actuator"/>
            <p:cNvSpPr/>
            <p:nvPr/>
          </p:nvSpPr>
          <p:spPr>
            <a:xfrm>
              <a:off x="-597160" y="-1"/>
              <a:ext cx="1286609" cy="774701"/>
            </a:xfrm>
            <a:prstGeom prst="roundRect">
              <a:avLst>
                <a:gd name="adj" fmla="val 20872"/>
              </a:avLst>
            </a:prstGeom>
            <a:solidFill>
              <a:srgbClr val="9A9A9A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2000"/>
              </a:lvl1pPr>
            </a:lstStyle>
            <a:p>
              <a:r>
                <a:rPr dirty="0" err="1" smtClean="0"/>
                <a:t>Actua</a:t>
              </a:r>
              <a:r>
                <a:rPr lang="es-ES" dirty="0" smtClean="0"/>
                <a:t>d</a:t>
              </a:r>
              <a:r>
                <a:rPr dirty="0" smtClean="0"/>
                <a:t>or</a:t>
              </a:r>
              <a:endParaRPr dirty="0"/>
            </a:p>
          </p:txBody>
        </p:sp>
      </p:grpSp>
      <p:grpSp>
        <p:nvGrpSpPr>
          <p:cNvPr id="111" name="Grupo"/>
          <p:cNvGrpSpPr/>
          <p:nvPr/>
        </p:nvGrpSpPr>
        <p:grpSpPr>
          <a:xfrm>
            <a:off x="17449779" y="8165184"/>
            <a:ext cx="5947639" cy="3993112"/>
            <a:chOff x="-494782" y="185533"/>
            <a:chExt cx="5947638" cy="3993111"/>
          </a:xfrm>
        </p:grpSpPr>
        <p:cxnSp>
          <p:nvCxnSpPr>
            <p:cNvPr id="106" name="Línea de conexión"/>
            <p:cNvCxnSpPr>
              <a:stCxn id="100" idx="0"/>
              <a:endCxn id="105" idx="0"/>
            </p:cNvCxnSpPr>
            <p:nvPr/>
          </p:nvCxnSpPr>
          <p:spPr>
            <a:xfrm>
              <a:off x="2063641" y="1435120"/>
              <a:ext cx="2214336" cy="1744889"/>
            </a:xfrm>
            <a:prstGeom prst="straightConnector1">
              <a:avLst/>
            </a:prstGeom>
            <a:ln w="38100" cap="flat">
              <a:solidFill>
                <a:srgbClr val="AF82CC"/>
              </a:solidFill>
              <a:prstDash val="solid"/>
              <a:miter lim="400000"/>
            </a:ln>
            <a:effectLst/>
          </p:spPr>
        </p:cxnSp>
        <p:cxnSp>
          <p:nvCxnSpPr>
            <p:cNvPr id="107" name="Línea de conexión"/>
            <p:cNvCxnSpPr>
              <a:stCxn id="100" idx="0"/>
              <a:endCxn id="102" idx="0"/>
            </p:cNvCxnSpPr>
            <p:nvPr/>
          </p:nvCxnSpPr>
          <p:spPr>
            <a:xfrm flipV="1">
              <a:off x="2063641" y="821093"/>
              <a:ext cx="2850243" cy="614027"/>
            </a:xfrm>
            <a:prstGeom prst="straightConnector1">
              <a:avLst/>
            </a:prstGeom>
            <a:ln w="38100" cap="flat">
              <a:solidFill>
                <a:srgbClr val="AF82CC"/>
              </a:solidFill>
              <a:prstDash val="solid"/>
              <a:miter lim="400000"/>
            </a:ln>
            <a:effectLst/>
          </p:spPr>
        </p:cxnSp>
        <p:cxnSp>
          <p:nvCxnSpPr>
            <p:cNvPr id="108" name="Línea de conexión"/>
            <p:cNvCxnSpPr>
              <a:stCxn id="100" idx="0"/>
              <a:endCxn id="101" idx="0"/>
            </p:cNvCxnSpPr>
            <p:nvPr/>
          </p:nvCxnSpPr>
          <p:spPr>
            <a:xfrm flipH="1">
              <a:off x="44191" y="1435120"/>
              <a:ext cx="2019450" cy="1744889"/>
            </a:xfrm>
            <a:prstGeom prst="straightConnector1">
              <a:avLst/>
            </a:prstGeom>
            <a:ln w="38100" cap="flat">
              <a:solidFill>
                <a:srgbClr val="AF82CC"/>
              </a:solidFill>
              <a:prstDash val="solid"/>
              <a:miter lim="400000"/>
            </a:ln>
            <a:effectLst/>
          </p:spPr>
        </p:cxnSp>
        <p:cxnSp>
          <p:nvCxnSpPr>
            <p:cNvPr id="109" name="Línea de conexión"/>
            <p:cNvCxnSpPr>
              <a:stCxn id="100" idx="0"/>
              <a:endCxn id="103" idx="0"/>
            </p:cNvCxnSpPr>
            <p:nvPr/>
          </p:nvCxnSpPr>
          <p:spPr>
            <a:xfrm flipV="1">
              <a:off x="2063641" y="185533"/>
              <a:ext cx="1266880" cy="1249587"/>
            </a:xfrm>
            <a:prstGeom prst="straightConnector1">
              <a:avLst/>
            </a:prstGeom>
            <a:ln w="38100" cap="flat">
              <a:solidFill>
                <a:srgbClr val="AF82CC"/>
              </a:solidFill>
              <a:prstDash val="solid"/>
              <a:miter lim="400000"/>
            </a:ln>
            <a:effectLst/>
          </p:spPr>
        </p:cxnSp>
        <p:cxnSp>
          <p:nvCxnSpPr>
            <p:cNvPr id="110" name="Línea de conexión"/>
            <p:cNvCxnSpPr>
              <a:stCxn id="104" idx="0"/>
              <a:endCxn id="100" idx="0"/>
            </p:cNvCxnSpPr>
            <p:nvPr/>
          </p:nvCxnSpPr>
          <p:spPr>
            <a:xfrm flipV="1">
              <a:off x="1958234" y="1435120"/>
              <a:ext cx="105407" cy="1968824"/>
            </a:xfrm>
            <a:prstGeom prst="straightConnector1">
              <a:avLst/>
            </a:prstGeom>
            <a:ln w="38100" cap="flat">
              <a:solidFill>
                <a:srgbClr val="AF82CC"/>
              </a:solidFill>
              <a:prstDash val="solid"/>
              <a:miter lim="400000"/>
            </a:ln>
            <a:effectLst/>
          </p:spPr>
        </p:cxnSp>
        <p:sp>
          <p:nvSpPr>
            <p:cNvPr id="100" name="IO Concentrator"/>
            <p:cNvSpPr/>
            <p:nvPr/>
          </p:nvSpPr>
          <p:spPr>
            <a:xfrm>
              <a:off x="855585" y="1435120"/>
              <a:ext cx="2416112" cy="1270001"/>
            </a:xfrm>
            <a:prstGeom prst="roundRect">
              <a:avLst>
                <a:gd name="adj" fmla="val 15000"/>
              </a:avLst>
            </a:prstGeom>
            <a:gradFill flip="none" rotWithShape="1">
              <a:gsLst>
                <a:gs pos="0">
                  <a:schemeClr val="accent3">
                    <a:satOff val="18648"/>
                    <a:lumOff val="5971"/>
                  </a:schemeClr>
                </a:gs>
                <a:gs pos="100000">
                  <a:schemeClr val="accent2">
                    <a:hueOff val="-2473792"/>
                    <a:satOff val="-50209"/>
                    <a:lumOff val="23543"/>
                  </a:schemeClr>
                </a:gs>
              </a:gsLst>
              <a:lin ang="5400000" scaled="0"/>
            </a:gra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2500"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es-ES" dirty="0" err="1" smtClean="0"/>
                <a:t>Switch</a:t>
              </a:r>
              <a:endParaRPr dirty="0"/>
            </a:p>
          </p:txBody>
        </p:sp>
        <p:sp>
          <p:nvSpPr>
            <p:cNvPr id="101" name="Sensor"/>
            <p:cNvSpPr/>
            <p:nvPr/>
          </p:nvSpPr>
          <p:spPr>
            <a:xfrm>
              <a:off x="-494782" y="3180008"/>
              <a:ext cx="1077945" cy="774701"/>
            </a:xfrm>
            <a:prstGeom prst="roundRect">
              <a:avLst>
                <a:gd name="adj" fmla="val 20872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2000"/>
              </a:lvl1pPr>
            </a:lstStyle>
            <a:p>
              <a:r>
                <a:t>Sensor</a:t>
              </a:r>
            </a:p>
          </p:txBody>
        </p:sp>
        <p:sp>
          <p:nvSpPr>
            <p:cNvPr id="102" name="Sensor"/>
            <p:cNvSpPr/>
            <p:nvPr/>
          </p:nvSpPr>
          <p:spPr>
            <a:xfrm>
              <a:off x="4374910" y="821093"/>
              <a:ext cx="1077946" cy="774701"/>
            </a:xfrm>
            <a:prstGeom prst="roundRect">
              <a:avLst>
                <a:gd name="adj" fmla="val 20872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2000"/>
              </a:lvl1pPr>
            </a:lstStyle>
            <a:p>
              <a:r>
                <a:t>Sensor</a:t>
              </a:r>
            </a:p>
          </p:txBody>
        </p:sp>
        <p:sp>
          <p:nvSpPr>
            <p:cNvPr id="103" name="Actuator"/>
            <p:cNvSpPr/>
            <p:nvPr/>
          </p:nvSpPr>
          <p:spPr>
            <a:xfrm>
              <a:off x="2687216" y="185533"/>
              <a:ext cx="1286608" cy="774701"/>
            </a:xfrm>
            <a:prstGeom prst="roundRect">
              <a:avLst>
                <a:gd name="adj" fmla="val 20872"/>
              </a:avLst>
            </a:prstGeom>
            <a:solidFill>
              <a:srgbClr val="9A9A9A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2000"/>
              </a:lvl1pPr>
            </a:lstStyle>
            <a:p>
              <a:r>
                <a:rPr dirty="0" err="1" smtClean="0"/>
                <a:t>Actua</a:t>
              </a:r>
              <a:r>
                <a:rPr lang="es-ES" dirty="0" smtClean="0"/>
                <a:t>d</a:t>
              </a:r>
              <a:r>
                <a:rPr dirty="0" smtClean="0"/>
                <a:t>or</a:t>
              </a:r>
              <a:endParaRPr dirty="0"/>
            </a:p>
          </p:txBody>
        </p:sp>
        <p:sp>
          <p:nvSpPr>
            <p:cNvPr id="104" name="Actuator"/>
            <p:cNvSpPr/>
            <p:nvPr/>
          </p:nvSpPr>
          <p:spPr>
            <a:xfrm>
              <a:off x="1314929" y="3403943"/>
              <a:ext cx="1286609" cy="774701"/>
            </a:xfrm>
            <a:prstGeom prst="roundRect">
              <a:avLst>
                <a:gd name="adj" fmla="val 20872"/>
              </a:avLst>
            </a:prstGeom>
            <a:solidFill>
              <a:srgbClr val="9A9A9A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2000"/>
              </a:lvl1pPr>
            </a:lstStyle>
            <a:p>
              <a:r>
                <a:rPr dirty="0" err="1" smtClean="0"/>
                <a:t>Actua</a:t>
              </a:r>
              <a:r>
                <a:rPr lang="es-ES" dirty="0" smtClean="0"/>
                <a:t>d</a:t>
              </a:r>
              <a:r>
                <a:rPr dirty="0" smtClean="0"/>
                <a:t>or</a:t>
              </a:r>
              <a:endParaRPr dirty="0"/>
            </a:p>
          </p:txBody>
        </p:sp>
        <p:sp>
          <p:nvSpPr>
            <p:cNvPr id="105" name="Sensor"/>
            <p:cNvSpPr/>
            <p:nvPr/>
          </p:nvSpPr>
          <p:spPr>
            <a:xfrm>
              <a:off x="3739003" y="3180008"/>
              <a:ext cx="1077946" cy="774701"/>
            </a:xfrm>
            <a:prstGeom prst="roundRect">
              <a:avLst>
                <a:gd name="adj" fmla="val 20872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2000"/>
              </a:lvl1pPr>
            </a:lstStyle>
            <a:p>
              <a:r>
                <a:t>Sensor</a:t>
              </a:r>
            </a:p>
          </p:txBody>
        </p:sp>
      </p:grpSp>
      <p:sp>
        <p:nvSpPr>
          <p:cNvPr id="129" name="Línea de conexión"/>
          <p:cNvSpPr/>
          <p:nvPr/>
        </p:nvSpPr>
        <p:spPr>
          <a:xfrm>
            <a:off x="5760881" y="5801798"/>
            <a:ext cx="3167489" cy="1131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3202" y="19836"/>
                  <a:pt x="6002" y="12636"/>
                  <a:pt x="0" y="0"/>
                </a:cubicBezTo>
              </a:path>
            </a:pathLst>
          </a:custGeom>
          <a:ln w="63500">
            <a:solidFill>
              <a:schemeClr val="accent1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31" name="Línea de conexión"/>
          <p:cNvSpPr/>
          <p:nvPr/>
        </p:nvSpPr>
        <p:spPr>
          <a:xfrm>
            <a:off x="12778484" y="5512840"/>
            <a:ext cx="5843423" cy="1152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737" y="16747"/>
                  <a:pt x="14937" y="9547"/>
                  <a:pt x="21600" y="0"/>
                </a:cubicBezTo>
              </a:path>
            </a:pathLst>
          </a:custGeom>
          <a:ln w="63500">
            <a:solidFill>
              <a:schemeClr val="accent1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32" name="Línea de conexión"/>
          <p:cNvSpPr/>
          <p:nvPr/>
        </p:nvSpPr>
        <p:spPr>
          <a:xfrm>
            <a:off x="12778504" y="6976088"/>
            <a:ext cx="6616226" cy="2425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941" y="2491"/>
                  <a:pt x="15141" y="9691"/>
                  <a:pt x="21600" y="21600"/>
                </a:cubicBezTo>
              </a:path>
            </a:pathLst>
          </a:custGeom>
          <a:ln w="63500">
            <a:solidFill>
              <a:schemeClr val="accent1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33" name="Línea de conexión"/>
          <p:cNvSpPr/>
          <p:nvPr/>
        </p:nvSpPr>
        <p:spPr>
          <a:xfrm>
            <a:off x="12737357" y="5045393"/>
            <a:ext cx="5884517" cy="1085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6997" y="8809"/>
                  <a:pt x="14197" y="1609"/>
                  <a:pt x="21600" y="0"/>
                </a:cubicBezTo>
              </a:path>
            </a:pathLst>
          </a:custGeom>
          <a:ln w="63500">
            <a:solidFill>
              <a:schemeClr val="accent2">
                <a:hueOff val="-2473792"/>
                <a:satOff val="-50209"/>
                <a:lumOff val="23543"/>
              </a:schemeClr>
            </a:solidFill>
            <a:prstDash val="sysDot"/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34" name="Línea de conexión"/>
          <p:cNvSpPr/>
          <p:nvPr/>
        </p:nvSpPr>
        <p:spPr>
          <a:xfrm>
            <a:off x="12778498" y="7325860"/>
            <a:ext cx="6110054" cy="2103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847" y="5938"/>
                  <a:pt x="15047" y="13138"/>
                  <a:pt x="21600" y="21600"/>
                </a:cubicBezTo>
              </a:path>
            </a:pathLst>
          </a:custGeom>
          <a:ln w="63500">
            <a:solidFill>
              <a:schemeClr val="accent2">
                <a:hueOff val="-2473792"/>
                <a:satOff val="-50209"/>
                <a:lumOff val="23543"/>
              </a:schemeClr>
            </a:solidFill>
            <a:prstDash val="sysDot"/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35" name="Línea de conexión"/>
          <p:cNvSpPr/>
          <p:nvPr/>
        </p:nvSpPr>
        <p:spPr>
          <a:xfrm>
            <a:off x="6559514" y="5373302"/>
            <a:ext cx="2381555" cy="827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63500">
            <a:solidFill>
              <a:schemeClr val="accent2">
                <a:hueOff val="-2473792"/>
                <a:satOff val="-50209"/>
                <a:lumOff val="23543"/>
              </a:schemeClr>
            </a:solidFill>
            <a:prstDash val="sysDot"/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36" name="Línea de conexión"/>
          <p:cNvSpPr/>
          <p:nvPr/>
        </p:nvSpPr>
        <p:spPr>
          <a:xfrm>
            <a:off x="5751379" y="7714931"/>
            <a:ext cx="3393069" cy="1687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chemeClr val="accent2">
                <a:hueOff val="-2473792"/>
                <a:satOff val="-50209"/>
                <a:lumOff val="23543"/>
              </a:schemeClr>
            </a:solidFill>
            <a:prstDash val="sysDot"/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63" name="DOMAIN CONTROLLER"/>
          <p:cNvSpPr/>
          <p:nvPr/>
        </p:nvSpPr>
        <p:spPr>
          <a:xfrm>
            <a:off x="8941069" y="6020018"/>
            <a:ext cx="3824839" cy="1690268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3">
                  <a:satOff val="18648"/>
                  <a:lumOff val="5971"/>
                </a:schemeClr>
              </a:gs>
              <a:gs pos="100000">
                <a:schemeClr val="accent4">
                  <a:hueOff val="384618"/>
                  <a:satOff val="3869"/>
                  <a:lumOff val="5802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20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s-ES" sz="3200" dirty="0" smtClean="0"/>
              <a:t>CONTROLADOR</a:t>
            </a:r>
            <a:endParaRPr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699295" y="2966310"/>
            <a:ext cx="9021699" cy="759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GEPOF </a:t>
            </a:r>
            <a:r>
              <a:rPr kumimoji="0" lang="en-US" sz="4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= Gigabit Ethernet Over</a:t>
            </a:r>
            <a:r>
              <a:rPr kumimoji="0" lang="en-US" sz="4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POF</a:t>
            </a:r>
            <a:endParaRPr kumimoji="0" lang="en-US" sz="4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Harness and Assembly proc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Harness </a:t>
            </a:r>
            <a:r>
              <a:rPr lang="es-ES" dirty="0" smtClean="0"/>
              <a:t>y el proceso de ensamblado</a:t>
            </a:r>
            <a:endParaRPr dirty="0"/>
          </a:p>
        </p:txBody>
      </p:sp>
      <p:sp>
        <p:nvSpPr>
          <p:cNvPr id="28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454655" y="12834086"/>
            <a:ext cx="457986" cy="482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4" name="3 Grupo"/>
          <p:cNvGrpSpPr/>
          <p:nvPr/>
        </p:nvGrpSpPr>
        <p:grpSpPr>
          <a:xfrm>
            <a:off x="2557857" y="2735241"/>
            <a:ext cx="18138624" cy="8915400"/>
            <a:chOff x="1731991" y="3477111"/>
            <a:chExt cx="18138624" cy="8915400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991" y="3795623"/>
              <a:ext cx="17684148" cy="7073659"/>
            </a:xfrm>
            <a:prstGeom prst="rect">
              <a:avLst/>
            </a:prstGeom>
          </p:spPr>
        </p:pic>
        <p:sp>
          <p:nvSpPr>
            <p:cNvPr id="3" name="2 Rectángulo"/>
            <p:cNvSpPr/>
            <p:nvPr/>
          </p:nvSpPr>
          <p:spPr>
            <a:xfrm>
              <a:off x="14067692" y="3477111"/>
              <a:ext cx="5802923" cy="8915400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61" name="60 Rectángulo"/>
          <p:cNvSpPr/>
          <p:nvPr/>
        </p:nvSpPr>
        <p:spPr>
          <a:xfrm>
            <a:off x="13532887" y="6813375"/>
            <a:ext cx="3357633" cy="379711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3" name="Seamless integration of POF with W/H at manufacturing and installation"/>
          <p:cNvSpPr txBox="1"/>
          <p:nvPr/>
        </p:nvSpPr>
        <p:spPr>
          <a:xfrm>
            <a:off x="14205753" y="7225955"/>
            <a:ext cx="7636329" cy="40222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numCol="1" anchor="ctr">
            <a:spAutoFit/>
          </a:bodyPr>
          <a:lstStyle>
            <a:lvl1pPr algn="l">
              <a:defRPr sz="3600">
                <a:solidFill>
                  <a:srgbClr val="0433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s-ES" dirty="0" smtClean="0">
                <a:solidFill>
                  <a:schemeClr val="tx1"/>
                </a:solidFill>
              </a:rPr>
              <a:t>Integración del POF en el mismo proceso que el cableado eléctrico:</a:t>
            </a:r>
          </a:p>
          <a:p>
            <a:endParaRPr lang="es-ES" dirty="0" smtClean="0">
              <a:solidFill>
                <a:schemeClr val="tx1"/>
              </a:solidFill>
            </a:endParaRPr>
          </a:p>
          <a:p>
            <a:pPr marL="1163638" indent="-57150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Robustez mecánica</a:t>
            </a:r>
          </a:p>
          <a:p>
            <a:pPr marL="1163638" indent="-57150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Radio de curvatura</a:t>
            </a:r>
          </a:p>
          <a:p>
            <a:pPr marL="1163638" indent="-57150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Requerimientos de limpieza</a:t>
            </a:r>
          </a:p>
          <a:p>
            <a:pPr marL="1163638" indent="-57150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Plegado dinámico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665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igabit POF: Standard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G</a:t>
            </a:r>
            <a:r>
              <a:rPr lang="es-ES" dirty="0" smtClean="0"/>
              <a:t>E</a:t>
            </a:r>
            <a:r>
              <a:rPr dirty="0" smtClean="0"/>
              <a:t>POF</a:t>
            </a:r>
            <a:r>
              <a:rPr dirty="0"/>
              <a:t>: </a:t>
            </a:r>
            <a:r>
              <a:rPr lang="es-ES" dirty="0" smtClean="0"/>
              <a:t>Es</a:t>
            </a:r>
            <a:r>
              <a:rPr dirty="0" err="1" smtClean="0"/>
              <a:t>tandari</a:t>
            </a:r>
            <a:r>
              <a:rPr lang="es-ES" dirty="0" err="1" smtClean="0"/>
              <a:t>zación</a:t>
            </a:r>
            <a:endParaRPr dirty="0"/>
          </a:p>
        </p:txBody>
      </p:sp>
      <p:sp>
        <p:nvSpPr>
          <p:cNvPr id="18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454655" y="12834086"/>
            <a:ext cx="457986" cy="482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8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8633" y="2534017"/>
            <a:ext cx="9589712" cy="557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66.png" descr="image6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46409" y="7298514"/>
            <a:ext cx="1512744" cy="1872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67.png" descr="image6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192218" y="7281276"/>
            <a:ext cx="3177608" cy="1160859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1 Gbps…"/>
          <p:cNvSpPr txBox="1"/>
          <p:nvPr/>
        </p:nvSpPr>
        <p:spPr>
          <a:xfrm>
            <a:off x="6976991" y="9098394"/>
            <a:ext cx="7383905" cy="18158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marL="372117" indent="-372117" algn="l" defTabSz="914345">
              <a:buSzPct val="100000"/>
              <a:buFont typeface="Arial"/>
              <a:buChar char="•"/>
              <a:defRPr sz="4300"/>
            </a:pPr>
            <a:r>
              <a:rPr sz="2800" dirty="0"/>
              <a:t>1 Gbps</a:t>
            </a:r>
          </a:p>
          <a:p>
            <a:pPr marL="372117" indent="-372117" algn="l" defTabSz="914345">
              <a:buSzPct val="100000"/>
              <a:buFont typeface="Arial"/>
              <a:buChar char="•"/>
              <a:defRPr sz="4300"/>
            </a:pPr>
            <a:r>
              <a:rPr sz="2800" dirty="0"/>
              <a:t>15 </a:t>
            </a:r>
            <a:r>
              <a:rPr lang="es-ES" sz="2800" dirty="0" smtClean="0"/>
              <a:t>m con hasta </a:t>
            </a:r>
            <a:r>
              <a:rPr sz="2800" dirty="0" smtClean="0"/>
              <a:t>4 </a:t>
            </a:r>
            <a:r>
              <a:rPr lang="es-ES" sz="2800" dirty="0" smtClean="0"/>
              <a:t>conectores en línea</a:t>
            </a:r>
            <a:endParaRPr sz="2800" dirty="0"/>
          </a:p>
          <a:p>
            <a:pPr marL="372117" indent="-372117" algn="l" defTabSz="914345">
              <a:buSzPct val="100000"/>
              <a:buFont typeface="Arial"/>
              <a:buChar char="•"/>
              <a:defRPr sz="4300"/>
            </a:pPr>
            <a:r>
              <a:rPr sz="2800" dirty="0"/>
              <a:t>40 </a:t>
            </a:r>
            <a:r>
              <a:rPr lang="es-ES" sz="2800" dirty="0" smtClean="0"/>
              <a:t>m</a:t>
            </a:r>
            <a:endParaRPr sz="2800" dirty="0"/>
          </a:p>
          <a:p>
            <a:pPr marL="372117" indent="-372117" algn="l" defTabSz="914345">
              <a:buSzPct val="100000"/>
              <a:buFont typeface="Arial"/>
              <a:buChar char="•"/>
              <a:defRPr sz="4300"/>
            </a:pPr>
            <a:r>
              <a:rPr lang="es-ES" sz="2800" dirty="0" smtClean="0"/>
              <a:t>Cualificado: </a:t>
            </a:r>
            <a:r>
              <a:rPr sz="2800" dirty="0" smtClean="0"/>
              <a:t>POF </a:t>
            </a:r>
            <a:r>
              <a:rPr lang="es-ES" sz="2800" dirty="0" smtClean="0"/>
              <a:t>y fuente de luz</a:t>
            </a:r>
            <a:endParaRPr sz="2800" dirty="0"/>
          </a:p>
        </p:txBody>
      </p:sp>
      <p:pic>
        <p:nvPicPr>
          <p:cNvPr id="190" name="1 Gbps…" descr="1 Gbps…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1089" y="8976622"/>
            <a:ext cx="7815705" cy="2392528"/>
          </a:xfrm>
          <a:prstGeom prst="rect">
            <a:avLst/>
          </a:prstGeom>
          <a:effectLst/>
        </p:spPr>
      </p:pic>
      <p:sp>
        <p:nvSpPr>
          <p:cNvPr id="193" name="Flecha"/>
          <p:cNvSpPr/>
          <p:nvPr/>
        </p:nvSpPr>
        <p:spPr>
          <a:xfrm rot="9121861">
            <a:off x="4579665" y="6259095"/>
            <a:ext cx="2509624" cy="688075"/>
          </a:xfrm>
          <a:prstGeom prst="rightArrow">
            <a:avLst>
              <a:gd name="adj1" fmla="val 18342"/>
              <a:gd name="adj2" fmla="val 66329"/>
            </a:avLst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194" name="Flecha"/>
          <p:cNvSpPr/>
          <p:nvPr/>
        </p:nvSpPr>
        <p:spPr>
          <a:xfrm rot="1520654">
            <a:off x="13533077" y="6916942"/>
            <a:ext cx="3626989" cy="612475"/>
          </a:xfrm>
          <a:prstGeom prst="rightArrow">
            <a:avLst>
              <a:gd name="adj1" fmla="val 18342"/>
              <a:gd name="adj2" fmla="val 73858"/>
            </a:avLst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195" name="1000BASE-RH"/>
          <p:cNvSpPr txBox="1"/>
          <p:nvPr/>
        </p:nvSpPr>
        <p:spPr>
          <a:xfrm>
            <a:off x="2765477" y="9542565"/>
            <a:ext cx="2874606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6" tIns="45718" rIns="45716" bIns="45718">
            <a:spAutoFit/>
          </a:bodyPr>
          <a:lstStyle>
            <a:lvl1pPr defTabSz="914400">
              <a:defRPr sz="32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1000BASE-RH</a:t>
            </a:r>
          </a:p>
        </p:txBody>
      </p:sp>
      <p:sp>
        <p:nvSpPr>
          <p:cNvPr id="196" name="Wake up and sleep…"/>
          <p:cNvSpPr txBox="1">
            <a:spLocks noGrp="1"/>
          </p:cNvSpPr>
          <p:nvPr>
            <p:ph type="body" sz="quarter" idx="1"/>
          </p:nvPr>
        </p:nvSpPr>
        <p:spPr>
          <a:xfrm>
            <a:off x="15180712" y="8940549"/>
            <a:ext cx="7485632" cy="3472941"/>
          </a:xfrm>
          <a:prstGeom prst="rect">
            <a:avLst/>
          </a:prstGeom>
        </p:spPr>
        <p:txBody>
          <a:bodyPr lIns="76195" tIns="76195" rIns="76195" bIns="76195" numCol="2" spcCol="424878"/>
          <a:lstStyle/>
          <a:p>
            <a:pPr marL="264936" indent="-264936" defTabSz="914345">
              <a:spcBef>
                <a:spcPts val="2001"/>
              </a:spcBef>
              <a:buSzPct val="150000"/>
              <a:defRPr sz="2600"/>
            </a:pPr>
            <a:r>
              <a:rPr dirty="0" smtClean="0"/>
              <a:t>Wake</a:t>
            </a:r>
            <a:r>
              <a:rPr lang="es-ES" dirty="0" smtClean="0"/>
              <a:t>-</a:t>
            </a:r>
            <a:r>
              <a:rPr dirty="0" smtClean="0"/>
              <a:t>up </a:t>
            </a:r>
            <a:r>
              <a:rPr lang="es-ES" dirty="0" smtClean="0"/>
              <a:t>&amp; </a:t>
            </a:r>
            <a:r>
              <a:rPr dirty="0" smtClean="0"/>
              <a:t>sleep</a:t>
            </a:r>
            <a:endParaRPr dirty="0"/>
          </a:p>
          <a:p>
            <a:pPr marL="264936" indent="-264936" defTabSz="914345">
              <a:spcBef>
                <a:spcPts val="2001"/>
              </a:spcBef>
              <a:buSzPct val="150000"/>
              <a:defRPr sz="2600"/>
            </a:pPr>
            <a:r>
              <a:rPr dirty="0"/>
              <a:t>Interfaces</a:t>
            </a:r>
          </a:p>
          <a:p>
            <a:pPr marL="264936" indent="-264936" defTabSz="914345">
              <a:spcBef>
                <a:spcPts val="2001"/>
              </a:spcBef>
              <a:buSzPct val="150000"/>
              <a:defRPr sz="2600"/>
            </a:pPr>
            <a:r>
              <a:rPr lang="es-ES" dirty="0" smtClean="0"/>
              <a:t>Conformidad</a:t>
            </a:r>
            <a:endParaRPr dirty="0"/>
          </a:p>
          <a:p>
            <a:pPr marL="264936" indent="-264936" defTabSz="914345">
              <a:spcBef>
                <a:spcPts val="2001"/>
              </a:spcBef>
              <a:buSzPct val="150000"/>
              <a:defRPr sz="2600"/>
            </a:pPr>
            <a:r>
              <a:rPr dirty="0" err="1" smtClean="0"/>
              <a:t>Interopera</a:t>
            </a:r>
            <a:r>
              <a:rPr lang="es-ES" dirty="0" err="1" smtClean="0"/>
              <a:t>bilidad</a:t>
            </a:r>
            <a:endParaRPr dirty="0"/>
          </a:p>
          <a:p>
            <a:pPr marL="264936" indent="-264936" defTabSz="914345">
              <a:spcBef>
                <a:spcPts val="2001"/>
              </a:spcBef>
              <a:buSzPct val="150000"/>
              <a:defRPr sz="2600"/>
            </a:pPr>
            <a:r>
              <a:rPr dirty="0"/>
              <a:t>Harness</a:t>
            </a:r>
          </a:p>
          <a:p>
            <a:pPr marL="264936" indent="-264936" defTabSz="914345">
              <a:spcBef>
                <a:spcPts val="2001"/>
              </a:spcBef>
              <a:buSzPct val="150000"/>
              <a:defRPr sz="2600"/>
            </a:pPr>
            <a:r>
              <a:rPr lang="es-ES" dirty="0" smtClean="0"/>
              <a:t>Conectores PCB</a:t>
            </a:r>
            <a:endParaRPr dirty="0"/>
          </a:p>
          <a:p>
            <a:pPr marL="658368" lvl="1" indent="-264936" defTabSz="914345">
              <a:spcBef>
                <a:spcPts val="2001"/>
              </a:spcBef>
              <a:buSzPct val="150000"/>
              <a:defRPr sz="2600"/>
            </a:pPr>
            <a:r>
              <a:rPr dirty="0"/>
              <a:t>Small form factor</a:t>
            </a:r>
          </a:p>
          <a:p>
            <a:pPr marL="658368" lvl="1" indent="-264936" defTabSz="914345">
              <a:spcBef>
                <a:spcPts val="2001"/>
              </a:spcBef>
              <a:buSzPct val="150000"/>
              <a:defRPr sz="2600"/>
            </a:pPr>
            <a:r>
              <a:rPr lang="es-ES" dirty="0" smtClean="0"/>
              <a:t>Tipo </a:t>
            </a:r>
            <a:r>
              <a:rPr dirty="0" smtClean="0"/>
              <a:t>MOST-150</a:t>
            </a:r>
            <a:endParaRPr dirty="0"/>
          </a:p>
          <a:p>
            <a:pPr marL="264936" indent="-264936" defTabSz="914345">
              <a:lnSpc>
                <a:spcPct val="80000"/>
              </a:lnSpc>
              <a:spcBef>
                <a:spcPts val="2001"/>
              </a:spcBef>
              <a:buSzPct val="150000"/>
              <a:defRPr sz="2600">
                <a:solidFill>
                  <a:srgbClr val="444444"/>
                </a:solidFill>
              </a:defRPr>
            </a:pPr>
            <a:r>
              <a:rPr lang="es-ES" dirty="0" smtClean="0"/>
              <a:t>Conectores de cable</a:t>
            </a:r>
            <a:endParaRPr dirty="0"/>
          </a:p>
          <a:p>
            <a:pPr marL="264936" indent="-264936" defTabSz="914345">
              <a:lnSpc>
                <a:spcPct val="80000"/>
              </a:lnSpc>
              <a:spcBef>
                <a:spcPts val="2001"/>
              </a:spcBef>
              <a:buSzPct val="150000"/>
              <a:defRPr sz="2600">
                <a:solidFill>
                  <a:srgbClr val="444444"/>
                </a:solidFill>
              </a:defRPr>
            </a:pPr>
            <a:r>
              <a:rPr lang="es-ES" dirty="0" smtClean="0"/>
              <a:t>Conectores en línea</a:t>
            </a:r>
            <a:endParaRPr dirty="0"/>
          </a:p>
        </p:txBody>
      </p:sp>
      <p:sp>
        <p:nvSpPr>
          <p:cNvPr id="197" name="PHY definition…"/>
          <p:cNvSpPr txBox="1"/>
          <p:nvPr/>
        </p:nvSpPr>
        <p:spPr>
          <a:xfrm>
            <a:off x="2116253" y="10137764"/>
            <a:ext cx="4492382" cy="200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2" tIns="71432" rIns="71432" bIns="71432"/>
          <a:lstStyle/>
          <a:p>
            <a:pPr marL="264936" indent="-264936" algn="l" defTabSz="914345">
              <a:spcBef>
                <a:spcPts val="2001"/>
              </a:spcBef>
              <a:buSzPct val="150000"/>
              <a:buChar char="•"/>
              <a:defRPr sz="2600">
                <a:latin typeface="+mn-lt"/>
                <a:ea typeface="+mn-ea"/>
                <a:cs typeface="+mn-cs"/>
                <a:sym typeface="Helvetica Neue"/>
              </a:defRPr>
            </a:pPr>
            <a:r>
              <a:rPr lang="es-ES" dirty="0" smtClean="0"/>
              <a:t>Definición del </a:t>
            </a:r>
            <a:r>
              <a:rPr dirty="0" smtClean="0"/>
              <a:t>PHY</a:t>
            </a:r>
            <a:endParaRPr dirty="0"/>
          </a:p>
          <a:p>
            <a:pPr marL="658368" lvl="1" indent="-264936" algn="l" defTabSz="914345">
              <a:spcBef>
                <a:spcPts val="2001"/>
              </a:spcBef>
              <a:buSzPct val="150000"/>
              <a:buChar char="•"/>
              <a:defRPr sz="2600"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PCS, PMA &amp; PMD</a:t>
            </a:r>
          </a:p>
          <a:p>
            <a:pPr marL="658368" lvl="1" indent="-264936" algn="l" defTabSz="914345">
              <a:spcBef>
                <a:spcPts val="2001"/>
              </a:spcBef>
              <a:buSzPct val="150000"/>
              <a:buChar char="•"/>
              <a:defRPr sz="2600">
                <a:latin typeface="+mn-lt"/>
                <a:ea typeface="+mn-ea"/>
                <a:cs typeface="+mn-cs"/>
                <a:sym typeface="Helvetica Neue"/>
              </a:defRPr>
            </a:pPr>
            <a:r>
              <a:rPr lang="es-ES" dirty="0" smtClean="0"/>
              <a:t>Rendimiento óptico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8335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igabit POF: Implementation partitio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G</a:t>
            </a:r>
            <a:r>
              <a:rPr lang="es-ES" dirty="0" smtClean="0"/>
              <a:t>E</a:t>
            </a:r>
            <a:r>
              <a:rPr dirty="0" smtClean="0"/>
              <a:t>POF</a:t>
            </a:r>
            <a:r>
              <a:rPr dirty="0"/>
              <a:t>: </a:t>
            </a:r>
            <a:r>
              <a:rPr dirty="0" err="1" smtClean="0"/>
              <a:t>Implementa</a:t>
            </a:r>
            <a:r>
              <a:rPr lang="es-ES" dirty="0" err="1" smtClean="0"/>
              <a:t>ción</a:t>
            </a:r>
            <a:r>
              <a:rPr lang="es-ES" dirty="0" smtClean="0"/>
              <a:t> y particionado</a:t>
            </a:r>
            <a:endParaRPr dirty="0"/>
          </a:p>
        </p:txBody>
      </p:sp>
      <p:sp>
        <p:nvSpPr>
          <p:cNvPr id="20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454655" y="12834086"/>
            <a:ext cx="457986" cy="482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20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9237818" y="9607127"/>
            <a:ext cx="5865896" cy="286578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Rectángulo"/>
          <p:cNvSpPr/>
          <p:nvPr/>
        </p:nvSpPr>
        <p:spPr>
          <a:xfrm>
            <a:off x="11754291" y="4674152"/>
            <a:ext cx="5225306" cy="4225530"/>
          </a:xfrm>
          <a:prstGeom prst="rect">
            <a:avLst/>
          </a:prstGeom>
          <a:solidFill>
            <a:srgbClr val="A49AAB">
              <a:alpha val="46000"/>
            </a:srgbClr>
          </a:solidFill>
          <a:ln w="12700">
            <a:solidFill>
              <a:srgbClr val="000000">
                <a:alpha val="46000"/>
              </a:srgbClr>
            </a:solidFill>
            <a:miter lim="400000"/>
          </a:ln>
        </p:spPr>
        <p:txBody>
          <a:bodyPr lIns="71432" tIns="71432" rIns="71432" bIns="71432" anchor="ctr"/>
          <a:lstStyle/>
          <a:p>
            <a:pPr>
              <a:defRPr sz="2200"/>
            </a:pPr>
            <a:endParaRPr/>
          </a:p>
        </p:txBody>
      </p:sp>
      <p:sp>
        <p:nvSpPr>
          <p:cNvPr id="203" name="Rectángulo"/>
          <p:cNvSpPr/>
          <p:nvPr/>
        </p:nvSpPr>
        <p:spPr>
          <a:xfrm>
            <a:off x="14499830" y="5304147"/>
            <a:ext cx="2207042" cy="2515480"/>
          </a:xfrm>
          <a:prstGeom prst="rect">
            <a:avLst/>
          </a:prstGeom>
          <a:solidFill>
            <a:srgbClr val="FFFFFF">
              <a:alpha val="68000"/>
            </a:srgbClr>
          </a:solidFill>
          <a:ln w="12700">
            <a:solidFill>
              <a:srgbClr val="000000">
                <a:alpha val="68000"/>
              </a:srgbClr>
            </a:solidFill>
            <a:custDash>
              <a:ds d="200000" sp="200000"/>
            </a:custDash>
            <a:miter lim="400000"/>
          </a:ln>
        </p:spPr>
        <p:txBody>
          <a:bodyPr lIns="71432" tIns="71432" rIns="71432" bIns="71432" anchor="ctr"/>
          <a:lstStyle/>
          <a:p>
            <a:pPr>
              <a:defRPr sz="20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204" name="Rectángulo"/>
          <p:cNvSpPr/>
          <p:nvPr/>
        </p:nvSpPr>
        <p:spPr>
          <a:xfrm>
            <a:off x="7239133" y="4674152"/>
            <a:ext cx="3914123" cy="4225530"/>
          </a:xfrm>
          <a:prstGeom prst="rect">
            <a:avLst/>
          </a:prstGeom>
          <a:solidFill>
            <a:srgbClr val="82A1AB">
              <a:alpha val="46186"/>
            </a:srgbClr>
          </a:solidFill>
          <a:ln w="12700">
            <a:solidFill>
              <a:srgbClr val="000000">
                <a:alpha val="46186"/>
              </a:srgbClr>
            </a:solidFill>
            <a:miter lim="400000"/>
          </a:ln>
        </p:spPr>
        <p:txBody>
          <a:bodyPr lIns="71432" tIns="71432" rIns="71432" bIns="71432" anchor="ctr"/>
          <a:lstStyle/>
          <a:p>
            <a:pPr>
              <a:defRPr sz="20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205" name="Línea"/>
          <p:cNvSpPr/>
          <p:nvPr/>
        </p:nvSpPr>
        <p:spPr>
          <a:xfrm flipV="1">
            <a:off x="17855225" y="3218534"/>
            <a:ext cx="2" cy="6329519"/>
          </a:xfrm>
          <a:prstGeom prst="lin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06" name="PCS"/>
          <p:cNvSpPr/>
          <p:nvPr/>
        </p:nvSpPr>
        <p:spPr>
          <a:xfrm>
            <a:off x="8798563" y="5782339"/>
            <a:ext cx="754219" cy="17859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2" tIns="71432" rIns="71432" bIns="71432" anchor="ctr"/>
          <a:lstStyle>
            <a:lvl1pPr>
              <a:defRPr sz="2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PCS</a:t>
            </a:r>
          </a:p>
        </p:txBody>
      </p:sp>
      <p:sp>
        <p:nvSpPr>
          <p:cNvPr id="207" name="Línea"/>
          <p:cNvSpPr/>
          <p:nvPr/>
        </p:nvSpPr>
        <p:spPr>
          <a:xfrm>
            <a:off x="8316361" y="6254706"/>
            <a:ext cx="500064" cy="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08" name="Línea"/>
          <p:cNvSpPr/>
          <p:nvPr/>
        </p:nvSpPr>
        <p:spPr>
          <a:xfrm>
            <a:off x="9548657" y="6254706"/>
            <a:ext cx="500063" cy="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09" name="Línea"/>
          <p:cNvSpPr/>
          <p:nvPr/>
        </p:nvSpPr>
        <p:spPr>
          <a:xfrm flipH="1">
            <a:off x="8316361" y="6969081"/>
            <a:ext cx="500064" cy="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10" name="Línea"/>
          <p:cNvSpPr/>
          <p:nvPr/>
        </p:nvSpPr>
        <p:spPr>
          <a:xfrm flipH="1">
            <a:off x="9548657" y="6969081"/>
            <a:ext cx="500063" cy="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11" name="Línea"/>
          <p:cNvSpPr/>
          <p:nvPr/>
        </p:nvSpPr>
        <p:spPr>
          <a:xfrm>
            <a:off x="5753095" y="8165659"/>
            <a:ext cx="181317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12" name="Línea"/>
          <p:cNvSpPr/>
          <p:nvPr/>
        </p:nvSpPr>
        <p:spPr>
          <a:xfrm>
            <a:off x="16549532" y="6326145"/>
            <a:ext cx="3759949" cy="1"/>
          </a:xfrm>
          <a:prstGeom prst="line">
            <a:avLst/>
          </a:prstGeom>
          <a:ln w="88900">
            <a:solidFill>
              <a:srgbClr val="FF9300"/>
            </a:solidFill>
            <a:miter lim="400000"/>
            <a:tail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13" name="Línea"/>
          <p:cNvSpPr/>
          <p:nvPr/>
        </p:nvSpPr>
        <p:spPr>
          <a:xfrm>
            <a:off x="16549532" y="7040520"/>
            <a:ext cx="3759949" cy="1"/>
          </a:xfrm>
          <a:prstGeom prst="line">
            <a:avLst/>
          </a:prstGeom>
          <a:ln w="88900">
            <a:solidFill>
              <a:srgbClr val="FF9300"/>
            </a:solidFill>
            <a:miter lim="400000"/>
            <a:head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14" name="Extended Management /…"/>
          <p:cNvSpPr/>
          <p:nvPr/>
        </p:nvSpPr>
        <p:spPr>
          <a:xfrm>
            <a:off x="7566266" y="7965633"/>
            <a:ext cx="3224138" cy="736194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2" tIns="71432" rIns="71432" bIns="71432" anchor="ctr"/>
          <a:lstStyle/>
          <a:p>
            <a:pPr>
              <a:defRPr sz="2000">
                <a:latin typeface="+mn-lt"/>
                <a:ea typeface="+mn-ea"/>
                <a:cs typeface="+mn-cs"/>
                <a:sym typeface="Helvetica Neue"/>
              </a:defRPr>
            </a:pPr>
            <a:r>
              <a:t>Extended Management /</a:t>
            </a:r>
          </a:p>
          <a:p>
            <a:pPr>
              <a:defRPr sz="2000">
                <a:latin typeface="+mn-lt"/>
                <a:ea typeface="+mn-ea"/>
                <a:cs typeface="+mn-cs"/>
                <a:sym typeface="Helvetica Neue"/>
              </a:defRPr>
            </a:pPr>
            <a:r>
              <a:t>OAM ch.</a:t>
            </a:r>
          </a:p>
        </p:txBody>
      </p:sp>
      <p:sp>
        <p:nvSpPr>
          <p:cNvPr id="215" name="Línea"/>
          <p:cNvSpPr/>
          <p:nvPr/>
        </p:nvSpPr>
        <p:spPr>
          <a:xfrm flipV="1">
            <a:off x="6318066" y="3218536"/>
            <a:ext cx="2" cy="6311659"/>
          </a:xfrm>
          <a:prstGeom prst="lin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16" name="Specification Conformance…"/>
          <p:cNvSpPr txBox="1"/>
          <p:nvPr/>
        </p:nvSpPr>
        <p:spPr>
          <a:xfrm>
            <a:off x="11302961" y="2467469"/>
            <a:ext cx="2353197" cy="12522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/>
          <a:p>
            <a:pPr>
              <a:defRPr sz="2400">
                <a:latin typeface="+mn-lt"/>
                <a:ea typeface="+mn-ea"/>
                <a:cs typeface="+mn-cs"/>
                <a:sym typeface="Helvetica Neue"/>
              </a:defRPr>
            </a:pPr>
            <a:r>
              <a:rPr lang="es-ES" dirty="0" smtClean="0"/>
              <a:t>Puntos de test </a:t>
            </a:r>
          </a:p>
          <a:p>
            <a:pPr>
              <a:defRPr sz="2400">
                <a:latin typeface="+mn-lt"/>
                <a:ea typeface="+mn-ea"/>
                <a:cs typeface="+mn-cs"/>
                <a:sym typeface="Helvetica Neue"/>
              </a:defRPr>
            </a:pPr>
            <a:r>
              <a:rPr lang="es-ES" dirty="0" smtClean="0"/>
              <a:t>de conformidad</a:t>
            </a:r>
            <a:r>
              <a:rPr dirty="0" smtClean="0"/>
              <a:t> </a:t>
            </a:r>
            <a:endParaRPr dirty="0"/>
          </a:p>
          <a:p>
            <a:pPr>
              <a:defRPr sz="2400">
                <a:latin typeface="+mn-lt"/>
                <a:ea typeface="+mn-ea"/>
                <a:cs typeface="+mn-cs"/>
                <a:sym typeface="Helvetica Neue"/>
              </a:defRPr>
            </a:pPr>
            <a:r>
              <a:rPr dirty="0" smtClean="0"/>
              <a:t>(PHY</a:t>
            </a:r>
            <a:r>
              <a:rPr lang="es-ES" dirty="0" smtClean="0"/>
              <a:t> completo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217" name="Línea"/>
          <p:cNvSpPr/>
          <p:nvPr/>
        </p:nvSpPr>
        <p:spPr>
          <a:xfrm>
            <a:off x="5770955" y="6469020"/>
            <a:ext cx="181317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18" name="xMII"/>
          <p:cNvSpPr/>
          <p:nvPr/>
        </p:nvSpPr>
        <p:spPr>
          <a:xfrm>
            <a:off x="7566266" y="5782339"/>
            <a:ext cx="754219" cy="17859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2" tIns="71432" rIns="71432" bIns="71432" anchor="ctr"/>
          <a:lstStyle>
            <a:lvl1pPr>
              <a:defRPr sz="2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xMII</a:t>
            </a:r>
          </a:p>
        </p:txBody>
      </p:sp>
      <p:sp>
        <p:nvSpPr>
          <p:cNvPr id="219" name="Línea"/>
          <p:cNvSpPr/>
          <p:nvPr/>
        </p:nvSpPr>
        <p:spPr>
          <a:xfrm>
            <a:off x="14600005" y="3296365"/>
            <a:ext cx="3223843" cy="1"/>
          </a:xfrm>
          <a:prstGeom prst="line">
            <a:avLst/>
          </a:prstGeom>
          <a:ln w="38100">
            <a:solidFill>
              <a:srgbClr val="000000"/>
            </a:solidFill>
            <a:prstDash val="sysDot"/>
            <a:miter lim="400000"/>
            <a:tailEnd type="arrow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20" name="Línea"/>
          <p:cNvSpPr/>
          <p:nvPr/>
        </p:nvSpPr>
        <p:spPr>
          <a:xfrm flipH="1" flipV="1">
            <a:off x="6351658" y="3273260"/>
            <a:ext cx="4092030" cy="1"/>
          </a:xfrm>
          <a:prstGeom prst="line">
            <a:avLst/>
          </a:prstGeom>
          <a:ln w="38100">
            <a:solidFill>
              <a:srgbClr val="000000"/>
            </a:solidFill>
            <a:prstDash val="sysDot"/>
            <a:miter lim="400000"/>
            <a:tailEnd type="arrow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21" name="Línea"/>
          <p:cNvSpPr/>
          <p:nvPr/>
        </p:nvSpPr>
        <p:spPr>
          <a:xfrm>
            <a:off x="5753095" y="8379973"/>
            <a:ext cx="181317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22" name="SGMII"/>
          <p:cNvSpPr txBox="1"/>
          <p:nvPr/>
        </p:nvSpPr>
        <p:spPr>
          <a:xfrm>
            <a:off x="4847779" y="6258032"/>
            <a:ext cx="825509" cy="436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>
              <a:defRPr sz="1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SGMII</a:t>
            </a:r>
          </a:p>
        </p:txBody>
      </p:sp>
      <p:sp>
        <p:nvSpPr>
          <p:cNvPr id="223" name="MDC/MDIO"/>
          <p:cNvSpPr txBox="1"/>
          <p:nvPr/>
        </p:nvSpPr>
        <p:spPr>
          <a:xfrm>
            <a:off x="4444824" y="7918953"/>
            <a:ext cx="1417102" cy="436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>
              <a:defRPr sz="1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MDC/MDIO</a:t>
            </a:r>
          </a:p>
        </p:txBody>
      </p:sp>
      <p:sp>
        <p:nvSpPr>
          <p:cNvPr id="224" name="IRQ"/>
          <p:cNvSpPr txBox="1"/>
          <p:nvPr/>
        </p:nvSpPr>
        <p:spPr>
          <a:xfrm>
            <a:off x="4873655" y="8168985"/>
            <a:ext cx="559445" cy="436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>
              <a:defRPr sz="1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IRQ</a:t>
            </a:r>
          </a:p>
        </p:txBody>
      </p:sp>
      <p:sp>
        <p:nvSpPr>
          <p:cNvPr id="225" name="Línea"/>
          <p:cNvSpPr/>
          <p:nvPr/>
        </p:nvSpPr>
        <p:spPr>
          <a:xfrm>
            <a:off x="5770955" y="6826206"/>
            <a:ext cx="181317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26" name="RGMII"/>
          <p:cNvSpPr txBox="1"/>
          <p:nvPr/>
        </p:nvSpPr>
        <p:spPr>
          <a:xfrm>
            <a:off x="4843271" y="6615220"/>
            <a:ext cx="834525" cy="436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>
              <a:defRPr sz="1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RGMII</a:t>
            </a:r>
          </a:p>
        </p:txBody>
      </p:sp>
      <p:sp>
        <p:nvSpPr>
          <p:cNvPr id="227" name="PMA"/>
          <p:cNvSpPr/>
          <p:nvPr/>
        </p:nvSpPr>
        <p:spPr>
          <a:xfrm>
            <a:off x="10048719" y="5782339"/>
            <a:ext cx="754219" cy="17859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2" tIns="71432" rIns="71432" bIns="71432" anchor="ctr"/>
          <a:lstStyle>
            <a:lvl1pPr>
              <a:defRPr sz="2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PMA</a:t>
            </a:r>
          </a:p>
        </p:txBody>
      </p:sp>
      <p:sp>
        <p:nvSpPr>
          <p:cNvPr id="228" name="Línea"/>
          <p:cNvSpPr/>
          <p:nvPr/>
        </p:nvSpPr>
        <p:spPr>
          <a:xfrm flipV="1">
            <a:off x="7943375" y="7563509"/>
            <a:ext cx="2" cy="393197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29" name="Línea"/>
          <p:cNvSpPr/>
          <p:nvPr/>
        </p:nvSpPr>
        <p:spPr>
          <a:xfrm flipV="1">
            <a:off x="9193533" y="7563509"/>
            <a:ext cx="2" cy="393197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30" name="Línea"/>
          <p:cNvSpPr/>
          <p:nvPr/>
        </p:nvSpPr>
        <p:spPr>
          <a:xfrm flipV="1">
            <a:off x="10443687" y="7563509"/>
            <a:ext cx="2" cy="393197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31" name="Wake-up / Sleep"/>
          <p:cNvSpPr/>
          <p:nvPr/>
        </p:nvSpPr>
        <p:spPr>
          <a:xfrm>
            <a:off x="7566267" y="4889879"/>
            <a:ext cx="3236672" cy="515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2" tIns="71432" rIns="71432" bIns="71432" anchor="ctr"/>
          <a:lstStyle>
            <a:lvl1pPr>
              <a:defRPr sz="2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Wake-up / Sleep</a:t>
            </a:r>
          </a:p>
        </p:txBody>
      </p:sp>
      <p:sp>
        <p:nvSpPr>
          <p:cNvPr id="232" name="Línea"/>
          <p:cNvSpPr/>
          <p:nvPr/>
        </p:nvSpPr>
        <p:spPr>
          <a:xfrm>
            <a:off x="5733897" y="5151251"/>
            <a:ext cx="1813172" cy="1"/>
          </a:xfrm>
          <a:prstGeom prst="line">
            <a:avLst/>
          </a:prstGeom>
          <a:ln w="25400">
            <a:solidFill>
              <a:srgbClr val="000000">
                <a:alpha val="83260"/>
              </a:srgbClr>
            </a:solidFill>
            <a:miter lim="400000"/>
            <a:head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33" name="SD"/>
          <p:cNvSpPr txBox="1"/>
          <p:nvPr/>
        </p:nvSpPr>
        <p:spPr>
          <a:xfrm>
            <a:off x="5022353" y="4940266"/>
            <a:ext cx="473680" cy="436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>
              <a:defRPr sz="1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SD</a:t>
            </a:r>
          </a:p>
        </p:txBody>
      </p:sp>
      <p:sp>
        <p:nvSpPr>
          <p:cNvPr id="234" name="Línea"/>
          <p:cNvSpPr/>
          <p:nvPr/>
        </p:nvSpPr>
        <p:spPr>
          <a:xfrm flipV="1">
            <a:off x="10443687" y="5402524"/>
            <a:ext cx="2" cy="393197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35" name="Línea"/>
          <p:cNvSpPr/>
          <p:nvPr/>
        </p:nvSpPr>
        <p:spPr>
          <a:xfrm flipV="1">
            <a:off x="9193533" y="5402524"/>
            <a:ext cx="2" cy="393197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36" name="Línea"/>
          <p:cNvSpPr/>
          <p:nvPr/>
        </p:nvSpPr>
        <p:spPr>
          <a:xfrm flipV="1">
            <a:off x="7943375" y="5402524"/>
            <a:ext cx="2" cy="393197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37" name="Línea"/>
          <p:cNvSpPr/>
          <p:nvPr/>
        </p:nvSpPr>
        <p:spPr>
          <a:xfrm>
            <a:off x="5753095" y="8576426"/>
            <a:ext cx="181317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38" name="CFG / STATUS  IOs"/>
          <p:cNvSpPr txBox="1"/>
          <p:nvPr/>
        </p:nvSpPr>
        <p:spPr>
          <a:xfrm>
            <a:off x="3644858" y="8383299"/>
            <a:ext cx="2298695" cy="436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>
              <a:defRPr sz="1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CFG / STATUS  IOs</a:t>
            </a:r>
          </a:p>
        </p:txBody>
      </p:sp>
      <p:sp>
        <p:nvSpPr>
          <p:cNvPr id="239" name="Línea"/>
          <p:cNvSpPr/>
          <p:nvPr/>
        </p:nvSpPr>
        <p:spPr>
          <a:xfrm>
            <a:off x="10798814" y="6576176"/>
            <a:ext cx="125908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40" name="TP3"/>
          <p:cNvSpPr txBox="1"/>
          <p:nvPr/>
        </p:nvSpPr>
        <p:spPr>
          <a:xfrm>
            <a:off x="17089749" y="7248224"/>
            <a:ext cx="567500" cy="421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TP3</a:t>
            </a:r>
          </a:p>
        </p:txBody>
      </p:sp>
      <p:sp>
        <p:nvSpPr>
          <p:cNvPr id="241" name="TP2"/>
          <p:cNvSpPr txBox="1"/>
          <p:nvPr/>
        </p:nvSpPr>
        <p:spPr>
          <a:xfrm>
            <a:off x="17089749" y="5757507"/>
            <a:ext cx="567500" cy="421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TP2</a:t>
            </a:r>
          </a:p>
        </p:txBody>
      </p:sp>
      <p:sp>
        <p:nvSpPr>
          <p:cNvPr id="242" name="KD1053…"/>
          <p:cNvSpPr txBox="1"/>
          <p:nvPr/>
        </p:nvSpPr>
        <p:spPr>
          <a:xfrm>
            <a:off x="7970297" y="3837036"/>
            <a:ext cx="2410751" cy="759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Helvetica Neue"/>
              </a:defRPr>
            </a:pPr>
            <a:r>
              <a:t>KD1053</a:t>
            </a:r>
          </a:p>
          <a:p>
            <a:pPr>
              <a:defRPr sz="2000">
                <a:latin typeface="+mn-lt"/>
                <a:ea typeface="+mn-ea"/>
                <a:cs typeface="+mn-cs"/>
                <a:sym typeface="Helvetica Neue"/>
              </a:defRPr>
            </a:pPr>
            <a:r>
              <a:t>(IC QFN56, 7x7mm)</a:t>
            </a:r>
          </a:p>
        </p:txBody>
      </p:sp>
      <p:sp>
        <p:nvSpPr>
          <p:cNvPr id="243" name="Optical Header Connector"/>
          <p:cNvSpPr txBox="1"/>
          <p:nvPr/>
        </p:nvSpPr>
        <p:spPr>
          <a:xfrm>
            <a:off x="12807258" y="3990923"/>
            <a:ext cx="3207598" cy="452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 smtClean="0"/>
              <a:t>Con</a:t>
            </a:r>
            <a:r>
              <a:rPr lang="es-ES" dirty="0" smtClean="0"/>
              <a:t>e</a:t>
            </a:r>
            <a:r>
              <a:rPr dirty="0" err="1" smtClean="0"/>
              <a:t>ctor</a:t>
            </a:r>
            <a:r>
              <a:rPr lang="es-ES" dirty="0" smtClean="0"/>
              <a:t> óptico en placa</a:t>
            </a:r>
            <a:endParaRPr dirty="0"/>
          </a:p>
        </p:txBody>
      </p:sp>
      <p:sp>
        <p:nvSpPr>
          <p:cNvPr id="244" name="TX Optics"/>
          <p:cNvSpPr/>
          <p:nvPr/>
        </p:nvSpPr>
        <p:spPr>
          <a:xfrm>
            <a:off x="14672599" y="5853776"/>
            <a:ext cx="921821" cy="69918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2" tIns="71432" rIns="71432" bIns="71432" anchor="ctr"/>
          <a:lstStyle>
            <a:lvl1pPr>
              <a:defRPr sz="1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TX Optics</a:t>
            </a:r>
          </a:p>
        </p:txBody>
      </p:sp>
      <p:sp>
        <p:nvSpPr>
          <p:cNvPr id="245" name="RX Optics"/>
          <p:cNvSpPr/>
          <p:nvPr/>
        </p:nvSpPr>
        <p:spPr>
          <a:xfrm>
            <a:off x="14672599" y="6743173"/>
            <a:ext cx="921821" cy="69918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2" tIns="71432" rIns="71432" bIns="71432" anchor="ctr"/>
          <a:lstStyle>
            <a:lvl1pPr>
              <a:defRPr sz="1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RX Optics</a:t>
            </a:r>
          </a:p>
        </p:txBody>
      </p:sp>
      <p:sp>
        <p:nvSpPr>
          <p:cNvPr id="246" name="Mechanics"/>
          <p:cNvSpPr/>
          <p:nvPr/>
        </p:nvSpPr>
        <p:spPr>
          <a:xfrm rot="16200000">
            <a:off x="15395075" y="6300728"/>
            <a:ext cx="1587672" cy="69377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2" tIns="71432" rIns="71432" bIns="71432" anchor="ctr"/>
          <a:lstStyle>
            <a:lvl1pPr>
              <a:defRPr sz="2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Mechanics</a:t>
            </a:r>
          </a:p>
        </p:txBody>
      </p:sp>
      <p:sp>
        <p:nvSpPr>
          <p:cNvPr id="247" name="MDI"/>
          <p:cNvSpPr txBox="1"/>
          <p:nvPr/>
        </p:nvSpPr>
        <p:spPr>
          <a:xfrm>
            <a:off x="15241278" y="5311067"/>
            <a:ext cx="614636" cy="452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>
              <a:defRPr sz="2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MDI</a:t>
            </a:r>
          </a:p>
        </p:txBody>
      </p:sp>
      <p:sp>
        <p:nvSpPr>
          <p:cNvPr id="248" name="Rectángulo"/>
          <p:cNvSpPr/>
          <p:nvPr/>
        </p:nvSpPr>
        <p:spPr>
          <a:xfrm>
            <a:off x="12085688" y="5293726"/>
            <a:ext cx="2272326" cy="2536322"/>
          </a:xfrm>
          <a:prstGeom prst="rect">
            <a:avLst/>
          </a:prstGeom>
          <a:solidFill>
            <a:srgbClr val="FFFFFF">
              <a:alpha val="68000"/>
            </a:srgbClr>
          </a:solidFill>
          <a:ln w="12700">
            <a:solidFill>
              <a:srgbClr val="000000">
                <a:alpha val="68000"/>
              </a:srgbClr>
            </a:solidFill>
            <a:custDash>
              <a:ds d="200000" sp="200000"/>
            </a:custDash>
            <a:miter lim="400000"/>
          </a:ln>
        </p:spPr>
        <p:txBody>
          <a:bodyPr lIns="71432" tIns="71432" rIns="71432" bIns="71432" anchor="ctr"/>
          <a:lstStyle/>
          <a:p>
            <a:pPr>
              <a:defRPr sz="20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249" name="Driver"/>
          <p:cNvSpPr/>
          <p:nvPr/>
        </p:nvSpPr>
        <p:spPr>
          <a:xfrm>
            <a:off x="12227564" y="5853776"/>
            <a:ext cx="921819" cy="69918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2" tIns="71432" rIns="71432" bIns="71432" anchor="ctr"/>
          <a:lstStyle>
            <a:lvl1pPr>
              <a:defRPr sz="2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Driver</a:t>
            </a:r>
          </a:p>
        </p:txBody>
      </p:sp>
      <p:sp>
        <p:nvSpPr>
          <p:cNvPr id="250" name="Línea"/>
          <p:cNvSpPr/>
          <p:nvPr/>
        </p:nvSpPr>
        <p:spPr>
          <a:xfrm>
            <a:off x="13158313" y="6210516"/>
            <a:ext cx="313864" cy="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51" name="TIA"/>
          <p:cNvSpPr/>
          <p:nvPr/>
        </p:nvSpPr>
        <p:spPr>
          <a:xfrm>
            <a:off x="12227564" y="6745840"/>
            <a:ext cx="921819" cy="69651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2" tIns="71432" rIns="71432" bIns="71432" anchor="ctr"/>
          <a:lstStyle>
            <a:lvl1pPr>
              <a:defRPr sz="2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TIA</a:t>
            </a:r>
          </a:p>
        </p:txBody>
      </p:sp>
      <p:sp>
        <p:nvSpPr>
          <p:cNvPr id="252" name="PD"/>
          <p:cNvSpPr/>
          <p:nvPr/>
        </p:nvSpPr>
        <p:spPr>
          <a:xfrm>
            <a:off x="13477720" y="6755674"/>
            <a:ext cx="693771" cy="68668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2" tIns="71432" rIns="71432" bIns="71432" anchor="ctr"/>
          <a:lstStyle>
            <a:lvl1pPr>
              <a:defRPr sz="2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PD</a:t>
            </a:r>
          </a:p>
        </p:txBody>
      </p:sp>
      <p:sp>
        <p:nvSpPr>
          <p:cNvPr id="253" name="LED"/>
          <p:cNvSpPr/>
          <p:nvPr/>
        </p:nvSpPr>
        <p:spPr>
          <a:xfrm>
            <a:off x="13477720" y="5853776"/>
            <a:ext cx="693771" cy="69918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2" tIns="71432" rIns="71432" bIns="71432" anchor="ctr"/>
          <a:lstStyle>
            <a:lvl1pPr>
              <a:defRPr sz="2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LED</a:t>
            </a:r>
          </a:p>
        </p:txBody>
      </p:sp>
      <p:sp>
        <p:nvSpPr>
          <p:cNvPr id="254" name="PMD"/>
          <p:cNvSpPr txBox="1"/>
          <p:nvPr/>
        </p:nvSpPr>
        <p:spPr>
          <a:xfrm>
            <a:off x="12869673" y="5311067"/>
            <a:ext cx="714409" cy="452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>
              <a:defRPr sz="2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PMD</a:t>
            </a:r>
          </a:p>
        </p:txBody>
      </p:sp>
      <p:sp>
        <p:nvSpPr>
          <p:cNvPr id="255" name="Línea"/>
          <p:cNvSpPr/>
          <p:nvPr/>
        </p:nvSpPr>
        <p:spPr>
          <a:xfrm>
            <a:off x="13158313" y="7103486"/>
            <a:ext cx="313864" cy="1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56" name="Línea"/>
          <p:cNvSpPr/>
          <p:nvPr/>
        </p:nvSpPr>
        <p:spPr>
          <a:xfrm>
            <a:off x="14158439" y="6210516"/>
            <a:ext cx="505232" cy="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57" name="Línea"/>
          <p:cNvSpPr/>
          <p:nvPr/>
        </p:nvSpPr>
        <p:spPr>
          <a:xfrm>
            <a:off x="15603349" y="6210516"/>
            <a:ext cx="244125" cy="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58" name="Línea"/>
          <p:cNvSpPr/>
          <p:nvPr/>
        </p:nvSpPr>
        <p:spPr>
          <a:xfrm>
            <a:off x="14158439" y="7103486"/>
            <a:ext cx="505232" cy="1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59" name="Línea"/>
          <p:cNvSpPr/>
          <p:nvPr/>
        </p:nvSpPr>
        <p:spPr>
          <a:xfrm>
            <a:off x="15603349" y="7103486"/>
            <a:ext cx="244125" cy="1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60" name="Implementation    dependent"/>
          <p:cNvSpPr txBox="1"/>
          <p:nvPr/>
        </p:nvSpPr>
        <p:spPr>
          <a:xfrm rot="16200000">
            <a:off x="9714742" y="6609903"/>
            <a:ext cx="3442027" cy="452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>
              <a:defRPr sz="2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Implementation    dependent</a:t>
            </a:r>
          </a:p>
        </p:txBody>
      </p:sp>
      <p:sp>
        <p:nvSpPr>
          <p:cNvPr id="261" name="Duplex SI-POF"/>
          <p:cNvSpPr txBox="1"/>
          <p:nvPr/>
        </p:nvSpPr>
        <p:spPr>
          <a:xfrm>
            <a:off x="18295447" y="6469869"/>
            <a:ext cx="1934727" cy="452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Duplex SI-POF </a:t>
            </a:r>
          </a:p>
        </p:txBody>
      </p:sp>
      <p:sp>
        <p:nvSpPr>
          <p:cNvPr id="262" name="Línea"/>
          <p:cNvSpPr/>
          <p:nvPr/>
        </p:nvSpPr>
        <p:spPr>
          <a:xfrm flipH="1" flipV="1">
            <a:off x="9247108" y="8889699"/>
            <a:ext cx="1637828" cy="2100482"/>
          </a:xfrm>
          <a:prstGeom prst="line">
            <a:avLst/>
          </a:prstGeom>
          <a:ln w="50800">
            <a:solidFill>
              <a:srgbClr val="C6D3D8"/>
            </a:solidFill>
            <a:prstDash val="sysDot"/>
            <a:miter lim="400000"/>
            <a:tail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sp>
        <p:nvSpPr>
          <p:cNvPr id="263" name="Línea"/>
          <p:cNvSpPr/>
          <p:nvPr/>
        </p:nvSpPr>
        <p:spPr>
          <a:xfrm flipV="1">
            <a:off x="13348944" y="8889701"/>
            <a:ext cx="1119653" cy="2015778"/>
          </a:xfrm>
          <a:prstGeom prst="line">
            <a:avLst/>
          </a:prstGeom>
          <a:ln w="508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71432" tIns="71432" rIns="71432" bIns="71432" anchor="ctr"/>
          <a:lstStyle/>
          <a:p>
            <a:pPr>
              <a:defRPr sz="2000"/>
            </a:pPr>
            <a:endParaRPr/>
          </a:p>
        </p:txBody>
      </p:sp>
      <p:pic>
        <p:nvPicPr>
          <p:cNvPr id="67" name="LogoKdPof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57522" y="2556346"/>
            <a:ext cx="1272026" cy="12806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86718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 smtClean="0"/>
              <a:t>Componentes </a:t>
            </a:r>
            <a:r>
              <a:rPr dirty="0" smtClean="0"/>
              <a:t>G</a:t>
            </a:r>
            <a:r>
              <a:rPr lang="es-ES" dirty="0" smtClean="0"/>
              <a:t>E</a:t>
            </a:r>
            <a:r>
              <a:rPr dirty="0" smtClean="0"/>
              <a:t>POF</a:t>
            </a:r>
            <a:r>
              <a:rPr lang="de-DE" dirty="0" smtClean="0"/>
              <a:t> de la </a:t>
            </a:r>
            <a:r>
              <a:rPr lang="de-DE" dirty="0" err="1" smtClean="0"/>
              <a:t>solución</a:t>
            </a:r>
            <a:r>
              <a:rPr lang="de-DE" dirty="0" smtClean="0"/>
              <a:t> </a:t>
            </a:r>
            <a:r>
              <a:rPr lang="de-DE" dirty="0" err="1" smtClean="0"/>
              <a:t>completa</a:t>
            </a:r>
            <a:endParaRPr dirty="0"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xfrm>
            <a:off x="23601716" y="12834086"/>
            <a:ext cx="310923" cy="477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grpSp>
        <p:nvGrpSpPr>
          <p:cNvPr id="105" name="Group 105"/>
          <p:cNvGrpSpPr/>
          <p:nvPr/>
        </p:nvGrpSpPr>
        <p:grpSpPr>
          <a:xfrm rot="16200000">
            <a:off x="6027306" y="9106860"/>
            <a:ext cx="65027" cy="2349501"/>
            <a:chOff x="0" y="0"/>
            <a:chExt cx="65025" cy="2349500"/>
          </a:xfrm>
        </p:grpSpPr>
        <p:sp>
          <p:nvSpPr>
            <p:cNvPr id="102" name="Shape 102"/>
            <p:cNvSpPr/>
            <p:nvPr/>
          </p:nvSpPr>
          <p:spPr>
            <a:xfrm>
              <a:off x="0" y="0"/>
              <a:ext cx="65026" cy="234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"/>
                  </a:moveTo>
                  <a:cubicBezTo>
                    <a:pt x="0" y="33"/>
                    <a:pt x="4836" y="0"/>
                    <a:pt x="10800" y="0"/>
                  </a:cubicBezTo>
                  <a:cubicBezTo>
                    <a:pt x="16765" y="0"/>
                    <a:pt x="21600" y="33"/>
                    <a:pt x="21600" y="75"/>
                  </a:cubicBezTo>
                  <a:lnTo>
                    <a:pt x="21600" y="21525"/>
                  </a:lnTo>
                  <a:cubicBezTo>
                    <a:pt x="21600" y="21567"/>
                    <a:pt x="16764" y="21600"/>
                    <a:pt x="10800" y="21600"/>
                  </a:cubicBezTo>
                  <a:cubicBezTo>
                    <a:pt x="4835" y="21600"/>
                    <a:pt x="0" y="21567"/>
                    <a:pt x="0" y="21525"/>
                  </a:cubicBezTo>
                  <a:close/>
                </a:path>
              </a:pathLst>
            </a:custGeom>
            <a:solidFill>
              <a:srgbClr val="C3E4ED"/>
            </a:solidFill>
            <a:ln w="25400" cap="flat">
              <a:noFill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4300">
                  <a:latin typeface="+mn-lt"/>
                  <a:ea typeface="+mn-ea"/>
                  <a:cs typeface="+mn-cs"/>
                  <a:sym typeface="Helvetica Neue"/>
                </a:defRPr>
              </a:pPr>
              <a:endParaRPr sz="4400"/>
            </a:p>
          </p:txBody>
        </p:sp>
        <p:sp>
          <p:nvSpPr>
            <p:cNvPr id="103" name="Shape 103"/>
            <p:cNvSpPr/>
            <p:nvPr/>
          </p:nvSpPr>
          <p:spPr>
            <a:xfrm>
              <a:off x="1" y="0"/>
              <a:ext cx="65025" cy="1625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25400" cap="flat">
              <a:noFill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4300">
                  <a:latin typeface="+mn-lt"/>
                  <a:ea typeface="+mn-ea"/>
                  <a:cs typeface="+mn-cs"/>
                  <a:sym typeface="Helvetica Neue"/>
                </a:defRPr>
              </a:pPr>
              <a:endParaRPr sz="4400"/>
            </a:p>
          </p:txBody>
        </p:sp>
        <p:sp>
          <p:nvSpPr>
            <p:cNvPr id="104" name="Shape 104"/>
            <p:cNvSpPr/>
            <p:nvPr/>
          </p:nvSpPr>
          <p:spPr>
            <a:xfrm>
              <a:off x="0" y="0"/>
              <a:ext cx="65025" cy="234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5"/>
                  </a:moveTo>
                  <a:cubicBezTo>
                    <a:pt x="21600" y="116"/>
                    <a:pt x="16765" y="150"/>
                    <a:pt x="10800" y="150"/>
                  </a:cubicBezTo>
                  <a:cubicBezTo>
                    <a:pt x="4835" y="150"/>
                    <a:pt x="0" y="116"/>
                    <a:pt x="0" y="75"/>
                  </a:cubicBezTo>
                  <a:cubicBezTo>
                    <a:pt x="0" y="33"/>
                    <a:pt x="4835" y="0"/>
                    <a:pt x="10800" y="0"/>
                  </a:cubicBezTo>
                  <a:cubicBezTo>
                    <a:pt x="16765" y="0"/>
                    <a:pt x="21600" y="33"/>
                    <a:pt x="21600" y="75"/>
                  </a:cubicBezTo>
                  <a:lnTo>
                    <a:pt x="21600" y="21525"/>
                  </a:lnTo>
                  <a:cubicBezTo>
                    <a:pt x="21600" y="21567"/>
                    <a:pt x="16765" y="21600"/>
                    <a:pt x="10800" y="21600"/>
                  </a:cubicBezTo>
                  <a:cubicBezTo>
                    <a:pt x="4835" y="21600"/>
                    <a:pt x="0" y="21567"/>
                    <a:pt x="0" y="21525"/>
                  </a:cubicBezTo>
                  <a:lnTo>
                    <a:pt x="0" y="75"/>
                  </a:lnTo>
                </a:path>
              </a:pathLst>
            </a:custGeom>
            <a:noFill/>
            <a:ln w="25400" cap="flat">
              <a:solidFill>
                <a:srgbClr val="A2D6E4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4300">
                  <a:latin typeface="+mn-lt"/>
                  <a:ea typeface="+mn-ea"/>
                  <a:cs typeface="+mn-cs"/>
                  <a:sym typeface="Helvetica Neue"/>
                </a:defRPr>
              </a:pPr>
              <a:endParaRPr sz="4400"/>
            </a:p>
          </p:txBody>
        </p:sp>
      </p:grpSp>
      <p:sp>
        <p:nvSpPr>
          <p:cNvPr id="106" name="Shape 106"/>
          <p:cNvSpPr/>
          <p:nvPr/>
        </p:nvSpPr>
        <p:spPr>
          <a:xfrm>
            <a:off x="1894856" y="9439010"/>
            <a:ext cx="2503023" cy="1295401"/>
          </a:xfrm>
          <a:prstGeom prst="roundRect">
            <a:avLst>
              <a:gd name="adj" fmla="val 11765"/>
            </a:avLst>
          </a:prstGeom>
          <a:solidFill>
            <a:srgbClr val="EFF4E4"/>
          </a:solidFill>
          <a:ln w="25400">
            <a:solidFill>
              <a:srgbClr val="CDDCAB"/>
            </a:solidFill>
            <a:bevel/>
          </a:ln>
        </p:spPr>
        <p:txBody>
          <a:bodyPr lIns="0" tIns="0" rIns="0" bIns="0"/>
          <a:lstStyle/>
          <a:p>
            <a:pPr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800"/>
          </a:p>
        </p:txBody>
      </p:sp>
      <p:sp>
        <p:nvSpPr>
          <p:cNvPr id="107" name="Shape 107"/>
          <p:cNvSpPr/>
          <p:nvPr/>
        </p:nvSpPr>
        <p:spPr>
          <a:xfrm>
            <a:off x="2084512" y="9675868"/>
            <a:ext cx="1087191" cy="876534"/>
          </a:xfrm>
          <a:prstGeom prst="roundRect">
            <a:avLst>
              <a:gd name="adj" fmla="val 11719"/>
            </a:avLst>
          </a:prstGeom>
          <a:solidFill>
            <a:srgbClr val="A1D562"/>
          </a:solidFill>
          <a:ln w="25400">
            <a:solidFill>
              <a:srgbClr val="00A500"/>
            </a:solidFill>
            <a:bevel/>
          </a:ln>
        </p:spPr>
        <p:txBody>
          <a:bodyPr lIns="0" tIns="0" rIns="0" bIns="0"/>
          <a:lstStyle/>
          <a:p>
            <a:pPr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800"/>
          </a:p>
        </p:txBody>
      </p:sp>
      <p:sp>
        <p:nvSpPr>
          <p:cNvPr id="108" name="Shape 108"/>
          <p:cNvSpPr/>
          <p:nvPr/>
        </p:nvSpPr>
        <p:spPr>
          <a:xfrm>
            <a:off x="2045089" y="9782901"/>
            <a:ext cx="1193801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647700">
              <a:spcBef>
                <a:spcPts val="600"/>
              </a:spcBef>
              <a:buClr>
                <a:srgbClr val="FF2600"/>
              </a:buClr>
              <a:defRPr sz="4300">
                <a:latin typeface="+mn-lt"/>
                <a:ea typeface="+mn-ea"/>
                <a:cs typeface="+mn-cs"/>
                <a:sym typeface="Helvetica Neue"/>
              </a:defRPr>
            </a:pPr>
            <a:r>
              <a:rPr lang="es-ES_tradnl" sz="1600" dirty="0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P</a:t>
            </a:r>
            <a:r>
              <a:rPr lang="es-ES_tradnl" sz="1600" dirty="0" smtClean="0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CS/PMA</a:t>
            </a:r>
            <a:endParaRPr sz="1600" dirty="0">
              <a:solidFill>
                <a:srgbClr val="FF2600"/>
              </a:solidFill>
              <a:uFill>
                <a:solidFill>
                  <a:srgbClr val="000000"/>
                </a:solidFill>
              </a:uFill>
            </a:endParaRPr>
          </a:p>
          <a:p>
            <a:pPr defTabSz="647700">
              <a:spcBef>
                <a:spcPts val="600"/>
              </a:spcBef>
              <a:buClr>
                <a:srgbClr val="FF2600"/>
              </a:buClr>
              <a:defRPr sz="4300">
                <a:latin typeface="+mn-lt"/>
                <a:ea typeface="+mn-ea"/>
                <a:cs typeface="+mn-cs"/>
                <a:sym typeface="Helvetica Neue"/>
              </a:defRPr>
            </a:pPr>
            <a:r>
              <a:rPr sz="1400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KDPOF 1053 </a:t>
            </a:r>
          </a:p>
        </p:txBody>
      </p:sp>
      <p:sp>
        <p:nvSpPr>
          <p:cNvPr id="109" name="Shape 109"/>
          <p:cNvSpPr/>
          <p:nvPr/>
        </p:nvSpPr>
        <p:spPr>
          <a:xfrm>
            <a:off x="3361357" y="9902462"/>
            <a:ext cx="1530911" cy="575435"/>
          </a:xfrm>
          <a:prstGeom prst="roundRect">
            <a:avLst>
              <a:gd name="adj" fmla="val 11719"/>
            </a:avLst>
          </a:prstGeom>
          <a:solidFill>
            <a:srgbClr val="EBE7F0"/>
          </a:solidFill>
          <a:ln w="25400">
            <a:solidFill>
              <a:srgbClr val="C1B3D2"/>
            </a:solidFill>
            <a:bevel/>
          </a:ln>
        </p:spPr>
        <p:txBody>
          <a:bodyPr lIns="0" tIns="0" rIns="0" bIns="0"/>
          <a:lstStyle/>
          <a:p>
            <a:pPr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800"/>
          </a:p>
        </p:txBody>
      </p:sp>
      <p:sp>
        <p:nvSpPr>
          <p:cNvPr id="110" name="Shape 110"/>
          <p:cNvSpPr/>
          <p:nvPr/>
        </p:nvSpPr>
        <p:spPr>
          <a:xfrm>
            <a:off x="3407024" y="10017060"/>
            <a:ext cx="115212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647700">
              <a:spcBef>
                <a:spcPts val="600"/>
              </a:spcBef>
              <a:buClr>
                <a:srgbClr val="000000"/>
              </a:buClr>
              <a:defRPr sz="9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4300">
                <a:uFillTx/>
              </a:defRPr>
            </a:pPr>
            <a:r>
              <a:rPr lang="es-ES_tradnl" sz="1200" dirty="0" smtClean="0">
                <a:uFill>
                  <a:solidFill>
                    <a:srgbClr val="000000"/>
                  </a:solidFill>
                </a:uFill>
              </a:rPr>
              <a:t>Conector de placa (</a:t>
            </a:r>
            <a:r>
              <a:rPr sz="1200" dirty="0" smtClean="0">
                <a:uFill>
                  <a:solidFill>
                    <a:srgbClr val="000000"/>
                  </a:solidFill>
                </a:uFill>
              </a:rPr>
              <a:t>FOT</a:t>
            </a:r>
            <a:r>
              <a:rPr lang="es-ES" sz="1200" dirty="0" smtClean="0">
                <a:uFill>
                  <a:solidFill>
                    <a:srgbClr val="000000"/>
                  </a:solidFill>
                </a:uFill>
              </a:rPr>
              <a:t>)</a:t>
            </a:r>
            <a:r>
              <a:rPr sz="1200" dirty="0" smtClean="0">
                <a:uFill>
                  <a:solidFill>
                    <a:srgbClr val="000000"/>
                  </a:solidFill>
                </a:uFill>
              </a:rPr>
              <a:t> </a:t>
            </a:r>
            <a:endParaRPr sz="1200" dirty="0">
              <a:uFill>
                <a:solidFill>
                  <a:srgbClr val="000000"/>
                </a:solidFill>
              </a:uFill>
            </a:endParaRPr>
          </a:p>
        </p:txBody>
      </p:sp>
      <p:grpSp>
        <p:nvGrpSpPr>
          <p:cNvPr id="114" name="Group 114"/>
          <p:cNvGrpSpPr/>
          <p:nvPr/>
        </p:nvGrpSpPr>
        <p:grpSpPr>
          <a:xfrm rot="16200000">
            <a:off x="6058451" y="8903234"/>
            <a:ext cx="65026" cy="2349501"/>
            <a:chOff x="0" y="0"/>
            <a:chExt cx="65025" cy="2349500"/>
          </a:xfrm>
        </p:grpSpPr>
        <p:sp>
          <p:nvSpPr>
            <p:cNvPr id="111" name="Shape 111"/>
            <p:cNvSpPr/>
            <p:nvPr/>
          </p:nvSpPr>
          <p:spPr>
            <a:xfrm>
              <a:off x="0" y="0"/>
              <a:ext cx="65026" cy="234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"/>
                  </a:moveTo>
                  <a:cubicBezTo>
                    <a:pt x="0" y="33"/>
                    <a:pt x="4836" y="0"/>
                    <a:pt x="10800" y="0"/>
                  </a:cubicBezTo>
                  <a:cubicBezTo>
                    <a:pt x="16765" y="0"/>
                    <a:pt x="21600" y="33"/>
                    <a:pt x="21600" y="75"/>
                  </a:cubicBezTo>
                  <a:lnTo>
                    <a:pt x="21600" y="21525"/>
                  </a:lnTo>
                  <a:cubicBezTo>
                    <a:pt x="21600" y="21567"/>
                    <a:pt x="16764" y="21600"/>
                    <a:pt x="10800" y="21600"/>
                  </a:cubicBezTo>
                  <a:cubicBezTo>
                    <a:pt x="4835" y="21600"/>
                    <a:pt x="0" y="21567"/>
                    <a:pt x="0" y="21525"/>
                  </a:cubicBezTo>
                  <a:close/>
                </a:path>
              </a:pathLst>
            </a:custGeom>
            <a:solidFill>
              <a:srgbClr val="C3E4ED"/>
            </a:solidFill>
            <a:ln w="25400" cap="flat">
              <a:noFill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4300">
                  <a:latin typeface="+mn-lt"/>
                  <a:ea typeface="+mn-ea"/>
                  <a:cs typeface="+mn-cs"/>
                  <a:sym typeface="Helvetica Neue"/>
                </a:defRPr>
              </a:pPr>
              <a:endParaRPr sz="4400"/>
            </a:p>
          </p:txBody>
        </p:sp>
        <p:sp>
          <p:nvSpPr>
            <p:cNvPr id="112" name="Shape 112"/>
            <p:cNvSpPr/>
            <p:nvPr/>
          </p:nvSpPr>
          <p:spPr>
            <a:xfrm>
              <a:off x="1" y="0"/>
              <a:ext cx="65025" cy="1625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25400" cap="flat">
              <a:noFill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4300">
                  <a:latin typeface="+mn-lt"/>
                  <a:ea typeface="+mn-ea"/>
                  <a:cs typeface="+mn-cs"/>
                  <a:sym typeface="Helvetica Neue"/>
                </a:defRPr>
              </a:pPr>
              <a:endParaRPr sz="4400"/>
            </a:p>
          </p:txBody>
        </p:sp>
        <p:sp>
          <p:nvSpPr>
            <p:cNvPr id="113" name="Shape 113"/>
            <p:cNvSpPr/>
            <p:nvPr/>
          </p:nvSpPr>
          <p:spPr>
            <a:xfrm>
              <a:off x="0" y="0"/>
              <a:ext cx="65025" cy="234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5"/>
                  </a:moveTo>
                  <a:cubicBezTo>
                    <a:pt x="21600" y="116"/>
                    <a:pt x="16765" y="150"/>
                    <a:pt x="10800" y="150"/>
                  </a:cubicBezTo>
                  <a:cubicBezTo>
                    <a:pt x="4835" y="150"/>
                    <a:pt x="0" y="116"/>
                    <a:pt x="0" y="75"/>
                  </a:cubicBezTo>
                  <a:cubicBezTo>
                    <a:pt x="0" y="33"/>
                    <a:pt x="4835" y="0"/>
                    <a:pt x="10800" y="0"/>
                  </a:cubicBezTo>
                  <a:cubicBezTo>
                    <a:pt x="16765" y="0"/>
                    <a:pt x="21600" y="33"/>
                    <a:pt x="21600" y="75"/>
                  </a:cubicBezTo>
                  <a:lnTo>
                    <a:pt x="21600" y="21525"/>
                  </a:lnTo>
                  <a:cubicBezTo>
                    <a:pt x="21600" y="21567"/>
                    <a:pt x="16765" y="21600"/>
                    <a:pt x="10800" y="21600"/>
                  </a:cubicBezTo>
                  <a:cubicBezTo>
                    <a:pt x="4835" y="21600"/>
                    <a:pt x="0" y="21567"/>
                    <a:pt x="0" y="21525"/>
                  </a:cubicBezTo>
                  <a:lnTo>
                    <a:pt x="0" y="75"/>
                  </a:lnTo>
                </a:path>
              </a:pathLst>
            </a:custGeom>
            <a:noFill/>
            <a:ln w="25400" cap="flat">
              <a:solidFill>
                <a:srgbClr val="A2D6E4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4300">
                  <a:latin typeface="+mn-lt"/>
                  <a:ea typeface="+mn-ea"/>
                  <a:cs typeface="+mn-cs"/>
                  <a:sym typeface="Helvetica Neue"/>
                </a:defRPr>
              </a:pPr>
              <a:endParaRPr sz="4400"/>
            </a:p>
          </p:txBody>
        </p:sp>
      </p:grpSp>
      <p:sp>
        <p:nvSpPr>
          <p:cNvPr id="115" name="Shape 115"/>
          <p:cNvSpPr/>
          <p:nvPr/>
        </p:nvSpPr>
        <p:spPr>
          <a:xfrm>
            <a:off x="7219684" y="9902462"/>
            <a:ext cx="575760" cy="575435"/>
          </a:xfrm>
          <a:prstGeom prst="roundRect">
            <a:avLst>
              <a:gd name="adj" fmla="val 11719"/>
            </a:avLst>
          </a:prstGeom>
          <a:solidFill>
            <a:srgbClr val="FEEEE1"/>
          </a:solidFill>
          <a:ln w="25400">
            <a:solidFill>
              <a:srgbClr val="FCCBA1"/>
            </a:solidFill>
            <a:bevel/>
          </a:ln>
        </p:spPr>
        <p:txBody>
          <a:bodyPr lIns="0" tIns="0" rIns="0" bIns="0"/>
          <a:lstStyle/>
          <a:p>
            <a:pPr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800"/>
          </a:p>
        </p:txBody>
      </p:sp>
      <p:grpSp>
        <p:nvGrpSpPr>
          <p:cNvPr id="119" name="Group 119"/>
          <p:cNvGrpSpPr/>
          <p:nvPr/>
        </p:nvGrpSpPr>
        <p:grpSpPr>
          <a:xfrm rot="16200000">
            <a:off x="9536047" y="8903234"/>
            <a:ext cx="65027" cy="2349501"/>
            <a:chOff x="0" y="0"/>
            <a:chExt cx="65025" cy="2349500"/>
          </a:xfrm>
        </p:grpSpPr>
        <p:sp>
          <p:nvSpPr>
            <p:cNvPr id="116" name="Shape 116"/>
            <p:cNvSpPr/>
            <p:nvPr/>
          </p:nvSpPr>
          <p:spPr>
            <a:xfrm>
              <a:off x="0" y="0"/>
              <a:ext cx="65026" cy="234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"/>
                  </a:moveTo>
                  <a:cubicBezTo>
                    <a:pt x="0" y="33"/>
                    <a:pt x="4836" y="0"/>
                    <a:pt x="10800" y="0"/>
                  </a:cubicBezTo>
                  <a:cubicBezTo>
                    <a:pt x="16765" y="0"/>
                    <a:pt x="21600" y="33"/>
                    <a:pt x="21600" y="75"/>
                  </a:cubicBezTo>
                  <a:lnTo>
                    <a:pt x="21600" y="21525"/>
                  </a:lnTo>
                  <a:cubicBezTo>
                    <a:pt x="21600" y="21567"/>
                    <a:pt x="16764" y="21600"/>
                    <a:pt x="10800" y="21600"/>
                  </a:cubicBezTo>
                  <a:cubicBezTo>
                    <a:pt x="4835" y="21600"/>
                    <a:pt x="0" y="21567"/>
                    <a:pt x="0" y="21525"/>
                  </a:cubicBezTo>
                  <a:close/>
                </a:path>
              </a:pathLst>
            </a:custGeom>
            <a:solidFill>
              <a:srgbClr val="C3E4ED"/>
            </a:solidFill>
            <a:ln w="25400" cap="flat">
              <a:noFill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4300">
                  <a:latin typeface="+mn-lt"/>
                  <a:ea typeface="+mn-ea"/>
                  <a:cs typeface="+mn-cs"/>
                  <a:sym typeface="Helvetica Neue"/>
                </a:defRPr>
              </a:pPr>
              <a:endParaRPr sz="4400"/>
            </a:p>
          </p:txBody>
        </p:sp>
        <p:sp>
          <p:nvSpPr>
            <p:cNvPr id="117" name="Shape 117"/>
            <p:cNvSpPr/>
            <p:nvPr/>
          </p:nvSpPr>
          <p:spPr>
            <a:xfrm>
              <a:off x="1" y="0"/>
              <a:ext cx="65025" cy="1625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25400" cap="flat">
              <a:noFill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4300">
                  <a:latin typeface="+mn-lt"/>
                  <a:ea typeface="+mn-ea"/>
                  <a:cs typeface="+mn-cs"/>
                  <a:sym typeface="Helvetica Neue"/>
                </a:defRPr>
              </a:pPr>
              <a:endParaRPr sz="4400"/>
            </a:p>
          </p:txBody>
        </p:sp>
        <p:sp>
          <p:nvSpPr>
            <p:cNvPr id="118" name="Shape 118"/>
            <p:cNvSpPr/>
            <p:nvPr/>
          </p:nvSpPr>
          <p:spPr>
            <a:xfrm>
              <a:off x="0" y="0"/>
              <a:ext cx="65025" cy="234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5"/>
                  </a:moveTo>
                  <a:cubicBezTo>
                    <a:pt x="21600" y="116"/>
                    <a:pt x="16765" y="150"/>
                    <a:pt x="10800" y="150"/>
                  </a:cubicBezTo>
                  <a:cubicBezTo>
                    <a:pt x="4835" y="150"/>
                    <a:pt x="0" y="116"/>
                    <a:pt x="0" y="75"/>
                  </a:cubicBezTo>
                  <a:cubicBezTo>
                    <a:pt x="0" y="33"/>
                    <a:pt x="4835" y="0"/>
                    <a:pt x="10800" y="0"/>
                  </a:cubicBezTo>
                  <a:cubicBezTo>
                    <a:pt x="16765" y="0"/>
                    <a:pt x="21600" y="33"/>
                    <a:pt x="21600" y="75"/>
                  </a:cubicBezTo>
                  <a:lnTo>
                    <a:pt x="21600" y="21525"/>
                  </a:lnTo>
                  <a:cubicBezTo>
                    <a:pt x="21600" y="21567"/>
                    <a:pt x="16765" y="21600"/>
                    <a:pt x="10800" y="21600"/>
                  </a:cubicBezTo>
                  <a:cubicBezTo>
                    <a:pt x="4835" y="21600"/>
                    <a:pt x="0" y="21567"/>
                    <a:pt x="0" y="21525"/>
                  </a:cubicBezTo>
                  <a:lnTo>
                    <a:pt x="0" y="75"/>
                  </a:lnTo>
                </a:path>
              </a:pathLst>
            </a:custGeom>
            <a:noFill/>
            <a:ln w="25400" cap="flat">
              <a:solidFill>
                <a:srgbClr val="A2D6E4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4300">
                  <a:latin typeface="+mn-lt"/>
                  <a:ea typeface="+mn-ea"/>
                  <a:cs typeface="+mn-cs"/>
                  <a:sym typeface="Helvetica Neue"/>
                </a:defRPr>
              </a:pPr>
              <a:endParaRPr sz="4400"/>
            </a:p>
          </p:txBody>
        </p:sp>
      </p:grpSp>
      <p:grpSp>
        <p:nvGrpSpPr>
          <p:cNvPr id="123" name="Group 123"/>
          <p:cNvGrpSpPr/>
          <p:nvPr/>
        </p:nvGrpSpPr>
        <p:grpSpPr>
          <a:xfrm rot="16200000">
            <a:off x="9536048" y="9105361"/>
            <a:ext cx="65027" cy="2349501"/>
            <a:chOff x="0" y="0"/>
            <a:chExt cx="65025" cy="2349500"/>
          </a:xfrm>
        </p:grpSpPr>
        <p:sp>
          <p:nvSpPr>
            <p:cNvPr id="120" name="Shape 120"/>
            <p:cNvSpPr/>
            <p:nvPr/>
          </p:nvSpPr>
          <p:spPr>
            <a:xfrm>
              <a:off x="0" y="0"/>
              <a:ext cx="65026" cy="234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"/>
                  </a:moveTo>
                  <a:cubicBezTo>
                    <a:pt x="0" y="33"/>
                    <a:pt x="4836" y="0"/>
                    <a:pt x="10800" y="0"/>
                  </a:cubicBezTo>
                  <a:cubicBezTo>
                    <a:pt x="16765" y="0"/>
                    <a:pt x="21600" y="33"/>
                    <a:pt x="21600" y="75"/>
                  </a:cubicBezTo>
                  <a:lnTo>
                    <a:pt x="21600" y="21525"/>
                  </a:lnTo>
                  <a:cubicBezTo>
                    <a:pt x="21600" y="21567"/>
                    <a:pt x="16764" y="21600"/>
                    <a:pt x="10800" y="21600"/>
                  </a:cubicBezTo>
                  <a:cubicBezTo>
                    <a:pt x="4835" y="21600"/>
                    <a:pt x="0" y="21567"/>
                    <a:pt x="0" y="21525"/>
                  </a:cubicBezTo>
                  <a:close/>
                </a:path>
              </a:pathLst>
            </a:custGeom>
            <a:solidFill>
              <a:srgbClr val="C3E4ED"/>
            </a:solidFill>
            <a:ln w="25400" cap="flat">
              <a:noFill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4300">
                  <a:latin typeface="+mn-lt"/>
                  <a:ea typeface="+mn-ea"/>
                  <a:cs typeface="+mn-cs"/>
                  <a:sym typeface="Helvetica Neue"/>
                </a:defRPr>
              </a:pPr>
              <a:endParaRPr sz="4400"/>
            </a:p>
          </p:txBody>
        </p:sp>
        <p:sp>
          <p:nvSpPr>
            <p:cNvPr id="121" name="Shape 121"/>
            <p:cNvSpPr/>
            <p:nvPr/>
          </p:nvSpPr>
          <p:spPr>
            <a:xfrm>
              <a:off x="1" y="0"/>
              <a:ext cx="65025" cy="1625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25400" cap="flat">
              <a:noFill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4300">
                  <a:latin typeface="+mn-lt"/>
                  <a:ea typeface="+mn-ea"/>
                  <a:cs typeface="+mn-cs"/>
                  <a:sym typeface="Helvetica Neue"/>
                </a:defRPr>
              </a:pPr>
              <a:endParaRPr sz="4400"/>
            </a:p>
          </p:txBody>
        </p:sp>
        <p:sp>
          <p:nvSpPr>
            <p:cNvPr id="122" name="Shape 122"/>
            <p:cNvSpPr/>
            <p:nvPr/>
          </p:nvSpPr>
          <p:spPr>
            <a:xfrm>
              <a:off x="0" y="0"/>
              <a:ext cx="65025" cy="234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5"/>
                  </a:moveTo>
                  <a:cubicBezTo>
                    <a:pt x="21600" y="116"/>
                    <a:pt x="16765" y="150"/>
                    <a:pt x="10800" y="150"/>
                  </a:cubicBezTo>
                  <a:cubicBezTo>
                    <a:pt x="4835" y="150"/>
                    <a:pt x="0" y="116"/>
                    <a:pt x="0" y="75"/>
                  </a:cubicBezTo>
                  <a:cubicBezTo>
                    <a:pt x="0" y="33"/>
                    <a:pt x="4835" y="0"/>
                    <a:pt x="10800" y="0"/>
                  </a:cubicBezTo>
                  <a:cubicBezTo>
                    <a:pt x="16765" y="0"/>
                    <a:pt x="21600" y="33"/>
                    <a:pt x="21600" y="75"/>
                  </a:cubicBezTo>
                  <a:lnTo>
                    <a:pt x="21600" y="21525"/>
                  </a:lnTo>
                  <a:cubicBezTo>
                    <a:pt x="21600" y="21567"/>
                    <a:pt x="16765" y="21600"/>
                    <a:pt x="10800" y="21600"/>
                  </a:cubicBezTo>
                  <a:cubicBezTo>
                    <a:pt x="4835" y="21600"/>
                    <a:pt x="0" y="21567"/>
                    <a:pt x="0" y="21525"/>
                  </a:cubicBezTo>
                  <a:lnTo>
                    <a:pt x="0" y="75"/>
                  </a:lnTo>
                </a:path>
              </a:pathLst>
            </a:custGeom>
            <a:noFill/>
            <a:ln w="25400" cap="flat">
              <a:solidFill>
                <a:srgbClr val="A2D6E4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4300">
                  <a:latin typeface="+mn-lt"/>
                  <a:ea typeface="+mn-ea"/>
                  <a:cs typeface="+mn-cs"/>
                  <a:sym typeface="Helvetica Neue"/>
                </a:defRPr>
              </a:pPr>
              <a:endParaRPr sz="4400"/>
            </a:p>
          </p:txBody>
        </p:sp>
      </p:grpSp>
      <p:sp>
        <p:nvSpPr>
          <p:cNvPr id="124" name="Shape 124"/>
          <p:cNvSpPr/>
          <p:nvPr/>
        </p:nvSpPr>
        <p:spPr>
          <a:xfrm>
            <a:off x="3301987" y="9529123"/>
            <a:ext cx="68580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l" defTabSz="647700">
              <a:spcBef>
                <a:spcPts val="600"/>
              </a:spcBef>
              <a:buClr>
                <a:srgbClr val="000000"/>
              </a:buClr>
              <a:defRPr sz="4300">
                <a:latin typeface="+mn-lt"/>
                <a:ea typeface="+mn-ea"/>
                <a:cs typeface="+mn-cs"/>
                <a:sym typeface="Helvetica Neue"/>
              </a:defRPr>
            </a:pPr>
            <a:r>
              <a:rPr sz="1600" b="1" dirty="0">
                <a:uFill>
                  <a:solidFill>
                    <a:srgbClr val="000000"/>
                  </a:solidFill>
                </a:uFill>
              </a:rPr>
              <a:t>ECU 1</a:t>
            </a:r>
            <a:r>
              <a:rPr sz="1600" dirty="0">
                <a:uFill>
                  <a:solidFill>
                    <a:srgbClr val="000000"/>
                  </a:solidFill>
                </a:uFill>
              </a:rPr>
              <a:t> </a:t>
            </a:r>
          </a:p>
        </p:txBody>
      </p:sp>
      <p:sp>
        <p:nvSpPr>
          <p:cNvPr id="125" name="Shape 125"/>
          <p:cNvSpPr/>
          <p:nvPr/>
        </p:nvSpPr>
        <p:spPr>
          <a:xfrm>
            <a:off x="7795443" y="9893385"/>
            <a:ext cx="575761" cy="575435"/>
          </a:xfrm>
          <a:prstGeom prst="roundRect">
            <a:avLst>
              <a:gd name="adj" fmla="val 11719"/>
            </a:avLst>
          </a:prstGeom>
          <a:solidFill>
            <a:srgbClr val="FFFFFF"/>
          </a:solidFill>
          <a:ln w="25400">
            <a:solidFill>
              <a:srgbClr val="CBCBCB"/>
            </a:solidFill>
            <a:bevel/>
          </a:ln>
        </p:spPr>
        <p:txBody>
          <a:bodyPr lIns="0" tIns="0" rIns="0" bIns="0"/>
          <a:lstStyle/>
          <a:p>
            <a:pPr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800"/>
          </a:p>
        </p:txBody>
      </p:sp>
      <p:sp>
        <p:nvSpPr>
          <p:cNvPr id="126" name="Shape 126"/>
          <p:cNvSpPr/>
          <p:nvPr/>
        </p:nvSpPr>
        <p:spPr>
          <a:xfrm>
            <a:off x="11108070" y="9429601"/>
            <a:ext cx="2572850" cy="1295401"/>
          </a:xfrm>
          <a:prstGeom prst="roundRect">
            <a:avLst>
              <a:gd name="adj" fmla="val 11765"/>
            </a:avLst>
          </a:prstGeom>
          <a:solidFill>
            <a:srgbClr val="EFF4E4"/>
          </a:solidFill>
          <a:ln w="25400">
            <a:solidFill>
              <a:srgbClr val="CDDCAB"/>
            </a:solidFill>
            <a:bevel/>
          </a:ln>
        </p:spPr>
        <p:txBody>
          <a:bodyPr lIns="0" tIns="0" rIns="0" bIns="0"/>
          <a:lstStyle/>
          <a:p>
            <a:pPr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0640308" y="9884003"/>
            <a:ext cx="1497239" cy="575435"/>
          </a:xfrm>
          <a:prstGeom prst="roundRect">
            <a:avLst>
              <a:gd name="adj" fmla="val 11719"/>
            </a:avLst>
          </a:prstGeom>
          <a:solidFill>
            <a:srgbClr val="EBE7F0"/>
          </a:solidFill>
          <a:ln w="25400">
            <a:solidFill>
              <a:srgbClr val="C1B3D2"/>
            </a:solidFill>
            <a:bevel/>
          </a:ln>
        </p:spPr>
        <p:txBody>
          <a:bodyPr lIns="0" tIns="0" rIns="0" bIns="0"/>
          <a:lstStyle/>
          <a:p>
            <a:pPr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12277979" y="9636737"/>
            <a:ext cx="1087190" cy="876534"/>
          </a:xfrm>
          <a:prstGeom prst="roundRect">
            <a:avLst>
              <a:gd name="adj" fmla="val 11719"/>
            </a:avLst>
          </a:prstGeom>
          <a:solidFill>
            <a:srgbClr val="A1D562"/>
          </a:solidFill>
          <a:ln w="25400">
            <a:solidFill>
              <a:srgbClr val="00A500"/>
            </a:solidFill>
            <a:bevel/>
          </a:ln>
        </p:spPr>
        <p:txBody>
          <a:bodyPr lIns="0" tIns="0" rIns="0" bIns="0"/>
          <a:lstStyle/>
          <a:p>
            <a:pPr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 flipV="1">
            <a:off x="7480280" y="10585333"/>
            <a:ext cx="315164" cy="742889"/>
          </a:xfrm>
          <a:prstGeom prst="line">
            <a:avLst/>
          </a:prstGeom>
          <a:ln w="25400">
            <a:solidFill>
              <a:srgbClr val="275D90"/>
            </a:solidFill>
            <a:bevel/>
            <a:tailEnd type="triangle"/>
          </a:ln>
        </p:spPr>
        <p:txBody>
          <a:bodyPr lIns="0" tIns="0" rIns="0" bIns="0"/>
          <a:lstStyle/>
          <a:p>
            <a:pPr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800"/>
          </a:p>
        </p:txBody>
      </p:sp>
      <p:sp>
        <p:nvSpPr>
          <p:cNvPr id="130" name="Shape 130"/>
          <p:cNvSpPr/>
          <p:nvPr/>
        </p:nvSpPr>
        <p:spPr>
          <a:xfrm>
            <a:off x="11214618" y="9871008"/>
            <a:ext cx="1" cy="606889"/>
          </a:xfrm>
          <a:prstGeom prst="line">
            <a:avLst/>
          </a:prstGeom>
          <a:ln w="25400">
            <a:solidFill>
              <a:srgbClr val="F1F0E7"/>
            </a:solidFill>
            <a:bevel/>
          </a:ln>
          <a:effectLst>
            <a:outerShdw blurRad="38100" dist="19999" dir="5400000" rotWithShape="0">
              <a:srgbClr val="000000">
                <a:alpha val="38000"/>
              </a:srgbClr>
            </a:outerShdw>
          </a:effectLst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400"/>
          </a:p>
        </p:txBody>
      </p:sp>
      <p:sp>
        <p:nvSpPr>
          <p:cNvPr id="131" name="Shape 131"/>
          <p:cNvSpPr/>
          <p:nvPr/>
        </p:nvSpPr>
        <p:spPr>
          <a:xfrm>
            <a:off x="4249438" y="9882336"/>
            <a:ext cx="1" cy="606888"/>
          </a:xfrm>
          <a:prstGeom prst="line">
            <a:avLst/>
          </a:prstGeom>
          <a:ln w="25400">
            <a:solidFill>
              <a:srgbClr val="F1F0E7"/>
            </a:solidFill>
            <a:bevel/>
          </a:ln>
          <a:effectLst>
            <a:outerShdw blurRad="38100" dist="19999" dir="5400000" rotWithShape="0">
              <a:srgbClr val="000000">
                <a:alpha val="38000"/>
              </a:srgbClr>
            </a:outerShdw>
          </a:effectLst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400"/>
          </a:p>
        </p:txBody>
      </p:sp>
      <p:sp>
        <p:nvSpPr>
          <p:cNvPr id="132" name="Shape 132"/>
          <p:cNvSpPr/>
          <p:nvPr/>
        </p:nvSpPr>
        <p:spPr>
          <a:xfrm>
            <a:off x="4235060" y="10771848"/>
            <a:ext cx="154940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spcBef>
                <a:spcPts val="600"/>
              </a:spcBef>
              <a:buClr>
                <a:srgbClr val="000000"/>
              </a:buClr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4300">
                <a:uFillTx/>
              </a:defRPr>
            </a:pPr>
            <a:r>
              <a:rPr lang="es-ES" sz="1400" dirty="0" smtClean="0"/>
              <a:t>Conector de cable</a:t>
            </a:r>
            <a:endParaRPr sz="1400" dirty="0"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133" name="Shape 133"/>
          <p:cNvSpPr/>
          <p:nvPr/>
        </p:nvSpPr>
        <p:spPr>
          <a:xfrm flipH="1" flipV="1">
            <a:off x="4565195" y="10294744"/>
            <a:ext cx="284781" cy="477105"/>
          </a:xfrm>
          <a:prstGeom prst="line">
            <a:avLst/>
          </a:prstGeom>
          <a:ln w="25400">
            <a:solidFill>
              <a:srgbClr val="275D90"/>
            </a:solidFill>
            <a:bevel/>
            <a:tailEnd type="triangle"/>
          </a:ln>
        </p:spPr>
        <p:txBody>
          <a:bodyPr lIns="0" tIns="0" rIns="0" bIns="0"/>
          <a:lstStyle/>
          <a:p>
            <a:pPr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800"/>
          </a:p>
        </p:txBody>
      </p:sp>
      <p:sp>
        <p:nvSpPr>
          <p:cNvPr id="134" name="Shape 134"/>
          <p:cNvSpPr/>
          <p:nvPr/>
        </p:nvSpPr>
        <p:spPr>
          <a:xfrm>
            <a:off x="6859170" y="11436994"/>
            <a:ext cx="154940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spcBef>
                <a:spcPts val="600"/>
              </a:spcBef>
              <a:buClr>
                <a:srgbClr val="000000"/>
              </a:buClr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4300">
                <a:uFillTx/>
              </a:defRPr>
            </a:pPr>
            <a:r>
              <a:rPr lang="es-ES" sz="1400" dirty="0" smtClean="0">
                <a:uFill>
                  <a:solidFill>
                    <a:srgbClr val="000000"/>
                  </a:solidFill>
                </a:uFill>
              </a:rPr>
              <a:t>Conector </a:t>
            </a:r>
            <a:r>
              <a:rPr lang="es-ES" sz="1400" dirty="0" smtClean="0">
                <a:uFillTx/>
              </a:rPr>
              <a:t>e</a:t>
            </a:r>
            <a:r>
              <a:rPr lang="es-ES" sz="1400" dirty="0" smtClean="0">
                <a:uFill>
                  <a:solidFill>
                    <a:srgbClr val="000000"/>
                  </a:solidFill>
                </a:uFill>
              </a:rPr>
              <a:t>n línea</a:t>
            </a:r>
            <a:endParaRPr sz="1400" dirty="0"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135" name="Shape 135"/>
          <p:cNvSpPr/>
          <p:nvPr/>
        </p:nvSpPr>
        <p:spPr>
          <a:xfrm flipH="1">
            <a:off x="2641989" y="7190857"/>
            <a:ext cx="249482" cy="2234253"/>
          </a:xfrm>
          <a:prstGeom prst="line">
            <a:avLst/>
          </a:prstGeom>
          <a:ln w="25400">
            <a:solidFill>
              <a:srgbClr val="275D90"/>
            </a:solidFill>
            <a:bevel/>
            <a:tailEnd type="arrow"/>
          </a:ln>
        </p:spPr>
        <p:txBody>
          <a:bodyPr lIns="0" tIns="0" rIns="0" bIns="0"/>
          <a:lstStyle/>
          <a:p>
            <a:pPr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6" name="Shape 136"/>
          <p:cNvSpPr/>
          <p:nvPr/>
        </p:nvSpPr>
        <p:spPr>
          <a:xfrm flipH="1">
            <a:off x="3944468" y="7219974"/>
            <a:ext cx="4196669" cy="2219036"/>
          </a:xfrm>
          <a:prstGeom prst="line">
            <a:avLst/>
          </a:prstGeom>
          <a:ln w="25400">
            <a:solidFill>
              <a:srgbClr val="275D90"/>
            </a:solidFill>
            <a:bevel/>
            <a:tailEnd type="arrow"/>
          </a:ln>
        </p:spPr>
        <p:txBody>
          <a:bodyPr lIns="0" tIns="0" rIns="0" bIns="0"/>
          <a:lstStyle/>
          <a:p>
            <a:pPr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 flipH="1">
            <a:off x="8141137" y="8555556"/>
            <a:ext cx="4198671" cy="973567"/>
          </a:xfrm>
          <a:prstGeom prst="line">
            <a:avLst/>
          </a:prstGeom>
          <a:ln w="25400">
            <a:solidFill>
              <a:srgbClr val="275D90"/>
            </a:solidFill>
            <a:bevel/>
            <a:tailEnd type="arrow"/>
          </a:ln>
        </p:spPr>
        <p:txBody>
          <a:bodyPr lIns="0" tIns="0" rIns="0" bIns="0"/>
          <a:lstStyle/>
          <a:p>
            <a:pPr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4282397" y="9533598"/>
            <a:ext cx="6913172" cy="1270001"/>
          </a:xfrm>
          <a:prstGeom prst="ellips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3600"/>
            </a:pPr>
            <a:endParaRPr sz="4000"/>
          </a:p>
        </p:txBody>
      </p:sp>
      <p:sp>
        <p:nvSpPr>
          <p:cNvPr id="139" name="Shape 139"/>
          <p:cNvSpPr/>
          <p:nvPr/>
        </p:nvSpPr>
        <p:spPr>
          <a:xfrm flipV="1">
            <a:off x="9580251" y="10359688"/>
            <a:ext cx="347970" cy="819225"/>
          </a:xfrm>
          <a:prstGeom prst="line">
            <a:avLst/>
          </a:prstGeom>
          <a:ln w="25400">
            <a:solidFill>
              <a:srgbClr val="275D90"/>
            </a:solidFill>
            <a:bevel/>
            <a:tailEnd type="triangle"/>
          </a:ln>
        </p:spPr>
        <p:txBody>
          <a:bodyPr lIns="0" tIns="0" rIns="0" bIns="0"/>
          <a:lstStyle/>
          <a:p>
            <a:pPr algn="l" defTabSz="6477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800"/>
          </a:p>
        </p:txBody>
      </p:sp>
      <p:sp>
        <p:nvSpPr>
          <p:cNvPr id="140" name="Shape 140"/>
          <p:cNvSpPr/>
          <p:nvPr/>
        </p:nvSpPr>
        <p:spPr>
          <a:xfrm>
            <a:off x="8793860" y="11234485"/>
            <a:ext cx="154940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spcBef>
                <a:spcPts val="600"/>
              </a:spcBef>
              <a:buClr>
                <a:srgbClr val="000000"/>
              </a:buClr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4300">
                <a:uFillTx/>
              </a:defRPr>
            </a:pPr>
            <a:r>
              <a:rPr lang="es-ES" sz="1400" dirty="0" smtClean="0"/>
              <a:t>Cable </a:t>
            </a:r>
            <a:r>
              <a:rPr sz="1400" dirty="0" smtClean="0">
                <a:uFill>
                  <a:solidFill>
                    <a:srgbClr val="000000"/>
                  </a:solidFill>
                </a:uFill>
              </a:rPr>
              <a:t>POF</a:t>
            </a:r>
            <a:endParaRPr sz="1400" dirty="0">
              <a:uFill>
                <a:solidFill>
                  <a:srgbClr val="000000"/>
                </a:solidFill>
              </a:uFill>
            </a:endParaRPr>
          </a:p>
        </p:txBody>
      </p:sp>
      <p:pic>
        <p:nvPicPr>
          <p:cNvPr id="145" name="LogoKdPo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1022" y="5105142"/>
            <a:ext cx="1272026" cy="1280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83054" y="6603348"/>
            <a:ext cx="817892" cy="3081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0" name="Group 150"/>
          <p:cNvGrpSpPr/>
          <p:nvPr/>
        </p:nvGrpSpPr>
        <p:grpSpPr>
          <a:xfrm>
            <a:off x="1199099" y="3024078"/>
            <a:ext cx="3605856" cy="1318030"/>
            <a:chOff x="0" y="-1"/>
            <a:chExt cx="1608964" cy="1318029"/>
          </a:xfrm>
        </p:grpSpPr>
        <p:pic>
          <p:nvPicPr>
            <p:cNvPr id="148" name="Grafik 147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1608964" cy="1318029"/>
            </a:xfrm>
            <a:prstGeom prst="rect">
              <a:avLst/>
            </a:prstGeom>
            <a:effectLst/>
          </p:spPr>
        </p:pic>
        <p:sp>
          <p:nvSpPr>
            <p:cNvPr id="149" name="Shape 149"/>
            <p:cNvSpPr/>
            <p:nvPr/>
          </p:nvSpPr>
          <p:spPr>
            <a:xfrm>
              <a:off x="175039" y="98687"/>
              <a:ext cx="1258882" cy="841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4200"/>
              </a:lvl1pPr>
            </a:lstStyle>
            <a:p>
              <a:r>
                <a:rPr lang="es-ES_tradnl" sz="4800" b="1" dirty="0" smtClean="0"/>
                <a:t>PCS/PMA</a:t>
              </a:r>
              <a:endParaRPr sz="4800" b="1" dirty="0"/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5351240" y="3041576"/>
            <a:ext cx="5400600" cy="1318030"/>
            <a:chOff x="-731784" y="17497"/>
            <a:chExt cx="1416210" cy="1318029"/>
          </a:xfrm>
        </p:grpSpPr>
        <p:pic>
          <p:nvPicPr>
            <p:cNvPr id="151" name="Grafik 150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731784" y="17497"/>
              <a:ext cx="1416210" cy="1318029"/>
            </a:xfrm>
            <a:prstGeom prst="rect">
              <a:avLst/>
            </a:prstGeom>
            <a:effectLst/>
          </p:spPr>
        </p:pic>
        <p:sp>
          <p:nvSpPr>
            <p:cNvPr id="152" name="Shape 152"/>
            <p:cNvSpPr/>
            <p:nvPr/>
          </p:nvSpPr>
          <p:spPr>
            <a:xfrm>
              <a:off x="-652031" y="98687"/>
              <a:ext cx="1223160" cy="841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 sz="4200"/>
              </a:lvl1pPr>
            </a:lstStyle>
            <a:p>
              <a:r>
                <a:rPr sz="4800" b="1" dirty="0" smtClean="0"/>
                <a:t>FOT</a:t>
              </a:r>
              <a:r>
                <a:rPr lang="es-ES_tradnl" sz="4800" b="1" dirty="0" smtClean="0"/>
                <a:t> (PMD, MDI)</a:t>
              </a:r>
              <a:endParaRPr sz="4800" b="1" dirty="0"/>
            </a:p>
          </p:txBody>
        </p:sp>
      </p:grpSp>
      <p:grpSp>
        <p:nvGrpSpPr>
          <p:cNvPr id="156" name="Group 156"/>
          <p:cNvGrpSpPr/>
          <p:nvPr/>
        </p:nvGrpSpPr>
        <p:grpSpPr>
          <a:xfrm>
            <a:off x="10487997" y="3024078"/>
            <a:ext cx="8194450" cy="1318031"/>
            <a:chOff x="-162312" y="-1"/>
            <a:chExt cx="2802503" cy="1318029"/>
          </a:xfrm>
        </p:grpSpPr>
        <p:pic>
          <p:nvPicPr>
            <p:cNvPr id="154" name="Grafik 153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2477872" cy="1318029"/>
            </a:xfrm>
            <a:prstGeom prst="rect">
              <a:avLst/>
            </a:prstGeom>
            <a:effectLst/>
          </p:spPr>
        </p:pic>
        <p:sp>
          <p:nvSpPr>
            <p:cNvPr id="155" name="Shape 155"/>
            <p:cNvSpPr/>
            <p:nvPr/>
          </p:nvSpPr>
          <p:spPr>
            <a:xfrm>
              <a:off x="-162312" y="52521"/>
              <a:ext cx="2802503" cy="933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4200"/>
              </a:lvl1pPr>
            </a:lstStyle>
            <a:p>
              <a:r>
                <a:rPr lang="es-ES_tradnl" sz="5400" b="1" dirty="0" smtClean="0"/>
                <a:t>Cableado </a:t>
              </a:r>
              <a:r>
                <a:rPr lang="es-ES_tradnl" sz="5400" b="1" dirty="0"/>
                <a:t>h</a:t>
              </a:r>
              <a:r>
                <a:rPr sz="5400" b="1" dirty="0" smtClean="0"/>
                <a:t>arness</a:t>
              </a:r>
              <a:endParaRPr sz="5400" b="1" dirty="0"/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16681324" y="9419366"/>
            <a:ext cx="4907584" cy="2352577"/>
            <a:chOff x="-1" y="53786"/>
            <a:chExt cx="4907582" cy="2352575"/>
          </a:xfrm>
        </p:grpSpPr>
        <p:sp>
          <p:nvSpPr>
            <p:cNvPr id="164" name="Shape 164"/>
            <p:cNvSpPr/>
            <p:nvPr/>
          </p:nvSpPr>
          <p:spPr>
            <a:xfrm>
              <a:off x="215900" y="133456"/>
              <a:ext cx="4475781" cy="1806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/>
            <a:p>
              <a:pPr>
                <a:defRPr sz="3600">
                  <a:solidFill>
                    <a:srgbClr val="0433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es-ES" dirty="0" smtClean="0">
                  <a:solidFill>
                    <a:srgbClr val="0070C0"/>
                  </a:solidFill>
                </a:rPr>
                <a:t>Disponibles </a:t>
              </a:r>
            </a:p>
            <a:p>
              <a:pPr>
                <a:defRPr sz="3600">
                  <a:solidFill>
                    <a:srgbClr val="0433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es-ES" dirty="0" smtClean="0">
                  <a:solidFill>
                    <a:srgbClr val="0070C0"/>
                  </a:solidFill>
                </a:rPr>
                <a:t>k</a:t>
              </a:r>
              <a:r>
                <a:rPr dirty="0" smtClean="0">
                  <a:solidFill>
                    <a:srgbClr val="0070C0"/>
                  </a:solidFill>
                </a:rPr>
                <a:t>it </a:t>
              </a:r>
              <a:r>
                <a:rPr lang="es-ES" dirty="0" smtClean="0">
                  <a:solidFill>
                    <a:srgbClr val="0070C0"/>
                  </a:solidFill>
                </a:rPr>
                <a:t>de evaluación y</a:t>
              </a:r>
              <a:r>
                <a:rPr dirty="0" smtClean="0">
                  <a:solidFill>
                    <a:srgbClr val="0070C0"/>
                  </a:solidFill>
                </a:rPr>
                <a:t> </a:t>
              </a:r>
              <a:r>
                <a:rPr lang="es-ES" dirty="0" smtClean="0">
                  <a:solidFill>
                    <a:srgbClr val="0070C0"/>
                  </a:solidFill>
                </a:rPr>
                <a:t>placas </a:t>
              </a:r>
              <a:r>
                <a:rPr dirty="0" smtClean="0">
                  <a:solidFill>
                    <a:srgbClr val="0070C0"/>
                  </a:solidFill>
                </a:rPr>
                <a:t>(switch</a:t>
              </a:r>
              <a:r>
                <a:rPr dirty="0">
                  <a:solidFill>
                    <a:srgbClr val="0070C0"/>
                  </a:solidFill>
                </a:rPr>
                <a:t>, MC</a:t>
              </a:r>
              <a:r>
                <a:rPr dirty="0" smtClean="0">
                  <a:solidFill>
                    <a:srgbClr val="0070C0"/>
                  </a:solidFill>
                </a:rPr>
                <a:t>)</a:t>
              </a:r>
              <a:endParaRPr dirty="0">
                <a:solidFill>
                  <a:srgbClr val="0070C0"/>
                </a:solidFill>
              </a:endParaRPr>
            </a:p>
          </p:txBody>
        </p:sp>
        <p:pic>
          <p:nvPicPr>
            <p:cNvPr id="163" name="Grafik 162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53786"/>
              <a:ext cx="4907582" cy="2352575"/>
            </a:xfrm>
            <a:prstGeom prst="rect">
              <a:avLst/>
            </a:prstGeom>
            <a:effectLst/>
          </p:spPr>
        </p:pic>
      </p:grpSp>
      <p:pic>
        <p:nvPicPr>
          <p:cNvPr id="99" name="image6.png"/>
          <p:cNvPicPr>
            <a:picLocks noChangeAspect="1"/>
          </p:cNvPicPr>
          <p:nvPr/>
        </p:nvPicPr>
        <p:blipFill>
          <a:blip r:embed="rId8">
            <a:extLst/>
          </a:blip>
          <a:srcRect l="9004" t="14473" r="7133" b="6459"/>
          <a:stretch>
            <a:fillRect/>
          </a:stretch>
        </p:blipFill>
        <p:spPr>
          <a:xfrm>
            <a:off x="1894856" y="7045265"/>
            <a:ext cx="2468813" cy="1273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20150512_092312_1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366198" y="6103643"/>
            <a:ext cx="3214053" cy="2410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338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649938" y="6075054"/>
            <a:ext cx="3430461" cy="2572846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CuadroTexto 71"/>
          <p:cNvSpPr txBox="1"/>
          <p:nvPr/>
        </p:nvSpPr>
        <p:spPr>
          <a:xfrm>
            <a:off x="3695056" y="5345832"/>
            <a:ext cx="888063" cy="10368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mr-IN" dirty="0" smtClean="0"/>
              <a:t>…</a:t>
            </a:r>
            <a:endParaRPr kumimoji="0" lang="en-US" sz="5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50372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HY Featur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Características del PHY</a:t>
            </a:r>
            <a:endParaRPr dirty="0"/>
          </a:p>
        </p:txBody>
      </p:sp>
      <p:sp>
        <p:nvSpPr>
          <p:cNvPr id="275" name="In 1 Gbps operation mode, 1000BASE-H Physical Coding Sub-layer (PCS) and the Physical Medium Attachment (PMA) sublayers according to the IEEE Std 802.3bvTM-2017…"/>
          <p:cNvSpPr txBox="1">
            <a:spLocks noGrp="1"/>
          </p:cNvSpPr>
          <p:nvPr>
            <p:ph type="body" idx="1"/>
          </p:nvPr>
        </p:nvSpPr>
        <p:spPr>
          <a:xfrm>
            <a:off x="558800" y="3518621"/>
            <a:ext cx="22231568" cy="10041714"/>
          </a:xfrm>
          <a:prstGeom prst="rect">
            <a:avLst/>
          </a:prstGeom>
        </p:spPr>
        <p:txBody>
          <a:bodyPr lIns="76195" tIns="76195" rIns="76195" bIns="76195" numCol="2" spcCol="1111512">
            <a:normAutofit/>
          </a:bodyPr>
          <a:lstStyle/>
          <a:p>
            <a:pPr marL="528638" indent="-528638" defTabSz="473173">
              <a:lnSpc>
                <a:spcPct val="130000"/>
              </a:lnSpc>
              <a:spcBef>
                <a:spcPts val="100"/>
              </a:spcBef>
              <a:buSzPct val="125000"/>
              <a:defRPr sz="2349"/>
            </a:pPr>
            <a:r>
              <a:rPr lang="es-ES" sz="3200" dirty="0" smtClean="0"/>
              <a:t>Modos </a:t>
            </a:r>
            <a:r>
              <a:rPr sz="3200" b="1" dirty="0" smtClean="0"/>
              <a:t>1 Gbps</a:t>
            </a:r>
            <a:r>
              <a:rPr lang="es-ES" sz="3200" dirty="0"/>
              <a:t> </a:t>
            </a:r>
            <a:r>
              <a:rPr lang="es-ES" sz="3200" dirty="0" smtClean="0"/>
              <a:t>y </a:t>
            </a:r>
            <a:r>
              <a:rPr sz="3200" b="1" dirty="0" smtClean="0"/>
              <a:t>100 Mbps</a:t>
            </a:r>
            <a:endParaRPr lang="es-ES" sz="3200" b="1" dirty="0"/>
          </a:p>
          <a:p>
            <a:pPr marL="528638" indent="-528638" defTabSz="473173">
              <a:lnSpc>
                <a:spcPct val="130000"/>
              </a:lnSpc>
              <a:spcBef>
                <a:spcPts val="100"/>
              </a:spcBef>
              <a:buSzPct val="125000"/>
              <a:defRPr sz="2349"/>
            </a:pPr>
            <a:r>
              <a:rPr lang="es-ES" sz="3200" dirty="0" smtClean="0"/>
              <a:t>Especificado para fibra óptica de plástico </a:t>
            </a:r>
            <a:r>
              <a:rPr lang="es-ES" sz="3200" dirty="0" err="1" smtClean="0"/>
              <a:t>multi</a:t>
            </a:r>
            <a:r>
              <a:rPr lang="es-ES" sz="3200" dirty="0" smtClean="0"/>
              <a:t>-modo con características del canal según lo especificado en </a:t>
            </a:r>
            <a:r>
              <a:rPr sz="3200" b="1" dirty="0" smtClean="0"/>
              <a:t>IEEE </a:t>
            </a:r>
            <a:r>
              <a:rPr sz="3200" b="1" dirty="0" err="1"/>
              <a:t>Std</a:t>
            </a:r>
            <a:r>
              <a:rPr sz="3200" b="1" dirty="0"/>
              <a:t> 802.3bv</a:t>
            </a:r>
            <a:r>
              <a:rPr sz="3200" b="1" baseline="31999" dirty="0"/>
              <a:t>TM</a:t>
            </a:r>
            <a:r>
              <a:rPr sz="3200" b="1" dirty="0"/>
              <a:t>-2017 Clause 115</a:t>
            </a:r>
            <a:r>
              <a:rPr sz="3200" dirty="0" smtClean="0"/>
              <a:t>.</a:t>
            </a:r>
            <a:endParaRPr lang="es-ES" sz="3200" dirty="0" smtClean="0"/>
          </a:p>
          <a:p>
            <a:pPr marL="528638" indent="-528638" defTabSz="473173">
              <a:lnSpc>
                <a:spcPct val="130000"/>
              </a:lnSpc>
              <a:spcBef>
                <a:spcPts val="100"/>
              </a:spcBef>
              <a:buSzPct val="125000"/>
              <a:defRPr sz="2349"/>
            </a:pPr>
            <a:r>
              <a:rPr sz="3200" dirty="0" smtClean="0"/>
              <a:t>S</a:t>
            </a:r>
            <a:r>
              <a:rPr lang="es-ES" sz="3200" dirty="0" err="1" smtClean="0"/>
              <a:t>oporta</a:t>
            </a:r>
            <a:r>
              <a:rPr sz="3200" dirty="0" smtClean="0"/>
              <a:t> </a:t>
            </a:r>
            <a:r>
              <a:rPr sz="3200" b="1" dirty="0"/>
              <a:t>OAM</a:t>
            </a:r>
            <a:r>
              <a:rPr sz="3200" dirty="0"/>
              <a:t>, </a:t>
            </a:r>
            <a:r>
              <a:rPr sz="3200" b="1" dirty="0"/>
              <a:t>Wake-up &amp; Sleep</a:t>
            </a:r>
            <a:r>
              <a:rPr sz="3200" dirty="0"/>
              <a:t>, </a:t>
            </a:r>
            <a:r>
              <a:rPr lang="es-ES" sz="3200" dirty="0" smtClean="0"/>
              <a:t>generación de </a:t>
            </a:r>
            <a:r>
              <a:rPr sz="3200" dirty="0" smtClean="0"/>
              <a:t>IRQ</a:t>
            </a:r>
            <a:endParaRPr sz="3200" dirty="0"/>
          </a:p>
          <a:p>
            <a:pPr marL="528638" indent="-528638" defTabSz="473173">
              <a:lnSpc>
                <a:spcPct val="130000"/>
              </a:lnSpc>
              <a:spcBef>
                <a:spcPts val="100"/>
              </a:spcBef>
              <a:buSzPct val="125000"/>
              <a:defRPr sz="2349"/>
            </a:pPr>
            <a:r>
              <a:rPr sz="3200" dirty="0" smtClean="0"/>
              <a:t>PTP </a:t>
            </a:r>
            <a:r>
              <a:rPr sz="3200" dirty="0"/>
              <a:t>and </a:t>
            </a:r>
            <a:r>
              <a:rPr sz="3200" dirty="0" smtClean="0"/>
              <a:t>Sync-E</a:t>
            </a:r>
            <a:endParaRPr sz="3200" dirty="0"/>
          </a:p>
          <a:p>
            <a:pPr marL="528638" indent="-528638" defTabSz="473173">
              <a:lnSpc>
                <a:spcPct val="130000"/>
              </a:lnSpc>
              <a:spcBef>
                <a:spcPts val="100"/>
              </a:spcBef>
              <a:buSzPct val="125000"/>
              <a:defRPr sz="2349"/>
            </a:pPr>
            <a:r>
              <a:rPr lang="es-ES" sz="3200" dirty="0" smtClean="0"/>
              <a:t>Ecualizadores </a:t>
            </a:r>
            <a:r>
              <a:rPr sz="3200" dirty="0" smtClean="0"/>
              <a:t>digital</a:t>
            </a:r>
            <a:r>
              <a:rPr lang="es-ES" sz="3200" dirty="0" smtClean="0"/>
              <a:t>es</a:t>
            </a:r>
            <a:r>
              <a:rPr sz="3200" dirty="0" smtClean="0"/>
              <a:t> adapt</a:t>
            </a:r>
            <a:r>
              <a:rPr lang="es-ES" sz="3200" dirty="0" err="1" smtClean="0"/>
              <a:t>ativos</a:t>
            </a:r>
            <a:r>
              <a:rPr lang="es-ES" sz="3200" dirty="0" smtClean="0"/>
              <a:t> no lineales completamente integrados</a:t>
            </a:r>
            <a:endParaRPr sz="3200" dirty="0"/>
          </a:p>
          <a:p>
            <a:pPr marL="528638" indent="-528638" defTabSz="473173">
              <a:lnSpc>
                <a:spcPct val="130000"/>
              </a:lnSpc>
              <a:spcBef>
                <a:spcPts val="100"/>
              </a:spcBef>
              <a:buSzPct val="125000"/>
              <a:defRPr sz="2349"/>
            </a:pPr>
            <a:r>
              <a:rPr sz="3200" dirty="0" smtClean="0"/>
              <a:t>BER &lt; 10</a:t>
            </a:r>
            <a:r>
              <a:rPr sz="3200" baseline="31999" dirty="0" smtClean="0"/>
              <a:t>-12</a:t>
            </a:r>
            <a:endParaRPr lang="es-ES" sz="3200" baseline="31999" dirty="0" smtClean="0"/>
          </a:p>
          <a:p>
            <a:pPr marL="528638" indent="-528638" defTabSz="473173">
              <a:lnSpc>
                <a:spcPct val="130000"/>
              </a:lnSpc>
              <a:spcBef>
                <a:spcPts val="100"/>
              </a:spcBef>
              <a:buSzPct val="125000"/>
              <a:defRPr sz="2349"/>
            </a:pPr>
            <a:r>
              <a:rPr lang="es-ES" sz="3200" dirty="0"/>
              <a:t>Muy baja latencia (6.2 </a:t>
            </a:r>
            <a:r>
              <a:rPr lang="el-GR" sz="3200" dirty="0"/>
              <a:t>μ</a:t>
            </a:r>
            <a:r>
              <a:rPr lang="es-ES" sz="3200" dirty="0"/>
              <a:t>s @ 1 Gbps; 1.4 </a:t>
            </a:r>
            <a:r>
              <a:rPr lang="el-GR" sz="3200" dirty="0"/>
              <a:t>μ</a:t>
            </a:r>
            <a:r>
              <a:rPr lang="es-ES" sz="3200" dirty="0"/>
              <a:t>s @ 100 Mbps </a:t>
            </a:r>
            <a:r>
              <a:rPr lang="es-ES" sz="3200" dirty="0" smtClean="0"/>
              <a:t>(RGMII local – RGMII remoto))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  <a:p>
            <a:pPr marL="528638" indent="-528638" defTabSz="473173">
              <a:lnSpc>
                <a:spcPct val="130000"/>
              </a:lnSpc>
              <a:spcBef>
                <a:spcPts val="100"/>
              </a:spcBef>
              <a:buSzPct val="125000"/>
              <a:defRPr sz="2349"/>
            </a:pPr>
            <a:r>
              <a:rPr lang="es-ES" sz="3200" dirty="0"/>
              <a:t>Muy bajo </a:t>
            </a:r>
            <a:r>
              <a:rPr lang="es-ES" sz="3200" dirty="0" err="1"/>
              <a:t>jitter</a:t>
            </a:r>
            <a:r>
              <a:rPr lang="es-ES" sz="3200" dirty="0"/>
              <a:t> (6 </a:t>
            </a:r>
            <a:r>
              <a:rPr lang="es-ES" sz="3200" dirty="0" err="1"/>
              <a:t>ns</a:t>
            </a:r>
            <a:r>
              <a:rPr lang="es-ES" sz="3200" dirty="0"/>
              <a:t> RMS @ 1 Gbps; 13 </a:t>
            </a:r>
            <a:r>
              <a:rPr lang="es-ES" sz="3200" dirty="0" err="1"/>
              <a:t>ns</a:t>
            </a:r>
            <a:r>
              <a:rPr lang="es-ES" sz="3200" dirty="0"/>
              <a:t> RMS @ 100 Mbps)</a:t>
            </a:r>
          </a:p>
          <a:p>
            <a:pPr marL="528638" indent="-528638" defTabSz="473173">
              <a:lnSpc>
                <a:spcPct val="130000"/>
              </a:lnSpc>
              <a:spcBef>
                <a:spcPts val="100"/>
              </a:spcBef>
              <a:buSzPct val="125000"/>
              <a:defRPr sz="2349"/>
            </a:pPr>
            <a:r>
              <a:rPr lang="es-ES" sz="3200" dirty="0" smtClean="0"/>
              <a:t>Tiempo de link reducido (65 </a:t>
            </a:r>
            <a:r>
              <a:rPr lang="es-ES" sz="3200" dirty="0"/>
              <a:t>ms </a:t>
            </a:r>
            <a:r>
              <a:rPr lang="es-ES" sz="3200" dirty="0" smtClean="0"/>
              <a:t>@ 1 Gbps; </a:t>
            </a:r>
            <a:r>
              <a:rPr lang="es-ES" sz="3200" dirty="0"/>
              <a:t>7 ms </a:t>
            </a:r>
            <a:r>
              <a:rPr lang="es-ES" sz="3200" dirty="0" smtClean="0"/>
              <a:t>@ </a:t>
            </a:r>
            <a:r>
              <a:rPr lang="es-ES" sz="3200" dirty="0"/>
              <a:t>100 </a:t>
            </a:r>
            <a:r>
              <a:rPr lang="es-ES" sz="3200" dirty="0" smtClean="0"/>
              <a:t>Mbps)</a:t>
            </a:r>
            <a:endParaRPr sz="3200" dirty="0" smtClean="0"/>
          </a:p>
          <a:p>
            <a:pPr marL="528638" indent="-528638" defTabSz="473173">
              <a:lnSpc>
                <a:spcPct val="130000"/>
              </a:lnSpc>
              <a:spcBef>
                <a:spcPts val="100"/>
              </a:spcBef>
              <a:buSzPct val="125000"/>
              <a:defRPr sz="2349"/>
            </a:pPr>
            <a:r>
              <a:rPr lang="es-ES" sz="3200" dirty="0" smtClean="0"/>
              <a:t>Baja potencia</a:t>
            </a:r>
            <a:endParaRPr dirty="0"/>
          </a:p>
        </p:txBody>
      </p:sp>
      <p:sp>
        <p:nvSpPr>
          <p:cNvPr id="27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454655" y="12834086"/>
            <a:ext cx="457986" cy="482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277" name="image6.png" descr="image6.png"/>
          <p:cNvPicPr>
            <a:picLocks noChangeAspect="1"/>
          </p:cNvPicPr>
          <p:nvPr/>
        </p:nvPicPr>
        <p:blipFill>
          <a:blip r:embed="rId2">
            <a:extLst/>
          </a:blip>
          <a:srcRect l="9004" t="14473" r="7133" b="6459"/>
          <a:stretch>
            <a:fillRect/>
          </a:stretch>
        </p:blipFill>
        <p:spPr>
          <a:xfrm>
            <a:off x="19433235" y="246946"/>
            <a:ext cx="3475733" cy="17930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08023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CBCB"/>
        </a:solid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9A9A9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CBCB"/>
        </a:solid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9A9A9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732</Words>
  <Application>Microsoft Office PowerPoint</Application>
  <PresentationFormat>Personalizado</PresentationFormat>
  <Paragraphs>218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White</vt:lpstr>
      <vt:lpstr>Enlaces intra-satélite de alta velocidad  sobre fibra óptica plástica</vt:lpstr>
      <vt:lpstr>Por qué una solución Ethernet óptica cualificada?</vt:lpstr>
      <vt:lpstr>Por qué una solución Ethernet óptica cualificada?</vt:lpstr>
      <vt:lpstr>Ethernet, la red del futuro</vt:lpstr>
      <vt:lpstr>Harness y el proceso de ensamblado</vt:lpstr>
      <vt:lpstr>GEPOF: Estandarización</vt:lpstr>
      <vt:lpstr>GEPOF: Implementación y particionado</vt:lpstr>
      <vt:lpstr>Componentes GEPOF de la solución completa</vt:lpstr>
      <vt:lpstr>Características del PHY</vt:lpstr>
      <vt:lpstr>Multi POF connector concept</vt:lpstr>
      <vt:lpstr>GEPOF: El diseño de referencia</vt:lpstr>
      <vt:lpstr>Nuevo concepto: todos los componentes en uno</vt:lpstr>
      <vt:lpstr>Desarrollo del Multigiga: objetivos</vt:lpstr>
      <vt:lpstr>Planificación del desarrollo del Multigiga (Ethernet PHY)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Ethernet for EV</dc:title>
  <cp:lastModifiedBy>César Esteban</cp:lastModifiedBy>
  <cp:revision>29</cp:revision>
  <dcterms:modified xsi:type="dcterms:W3CDTF">2019-05-06T11:24:10Z</dcterms:modified>
</cp:coreProperties>
</file>